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256" r:id="rId2"/>
    <p:sldId id="261" r:id="rId3"/>
    <p:sldId id="266" r:id="rId4"/>
    <p:sldId id="257" r:id="rId5"/>
    <p:sldId id="258" r:id="rId6"/>
    <p:sldId id="265" r:id="rId7"/>
    <p:sldId id="305" r:id="rId8"/>
    <p:sldId id="267" r:id="rId9"/>
    <p:sldId id="268" r:id="rId10"/>
    <p:sldId id="282" r:id="rId11"/>
    <p:sldId id="293" r:id="rId12"/>
    <p:sldId id="283" r:id="rId13"/>
    <p:sldId id="294" r:id="rId14"/>
    <p:sldId id="284" r:id="rId15"/>
    <p:sldId id="295" r:id="rId16"/>
    <p:sldId id="285" r:id="rId17"/>
    <p:sldId id="296" r:id="rId18"/>
    <p:sldId id="286" r:id="rId19"/>
    <p:sldId id="298" r:id="rId20"/>
    <p:sldId id="262" r:id="rId21"/>
    <p:sldId id="259" r:id="rId22"/>
    <p:sldId id="306" r:id="rId23"/>
    <p:sldId id="307" r:id="rId24"/>
    <p:sldId id="299" r:id="rId25"/>
    <p:sldId id="308" r:id="rId26"/>
    <p:sldId id="309" r:id="rId27"/>
    <p:sldId id="263" r:id="rId28"/>
    <p:sldId id="302" r:id="rId29"/>
    <p:sldId id="303" r:id="rId30"/>
    <p:sldId id="264" r:id="rId31"/>
    <p:sldId id="300" r:id="rId32"/>
    <p:sldId id="310" r:id="rId33"/>
    <p:sldId id="260" r:id="rId34"/>
    <p:sldId id="301" r:id="rId35"/>
    <p:sldId id="311" r:id="rId36"/>
    <p:sldId id="312" r:id="rId37"/>
    <p:sldId id="289" r:id="rId38"/>
    <p:sldId id="304" r:id="rId39"/>
    <p:sldId id="272" r:id="rId40"/>
    <p:sldId id="287" r:id="rId41"/>
    <p:sldId id="279"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3837" autoAdjust="0"/>
  </p:normalViewPr>
  <p:slideViewPr>
    <p:cSldViewPr>
      <p:cViewPr varScale="1">
        <p:scale>
          <a:sx n="120" d="100"/>
          <a:sy n="120" d="100"/>
        </p:scale>
        <p:origin x="135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pifile.eads.ncads.net\SCDATA\SHARED\SCHS\Statistical%20Services%20Unit\SSU%20Staff%20Folders\Farnaz\Statistical%20Requests\Asthma%20Rates%20(Sally%20Herndon)\Output\Charts%20and%20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pifile.eads.ncads.net\SCDATA\SHARED\SCHS\Statistical%20Services%20Unit\SSU%20Staff%20Folders\Farnaz\Statistical%20Requests\Asthma%20Rates%20(Sally%20Herndon)\Output\Charts%20and%20Graph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epifile.eads.ncads.net\SCDATA\SHARED\SCHS\Statistical%20Services%20Unit\SSU%20Staff%20Folders\Farnaz\Statistical%20Requests\Asthma%20Rates%20(Sally%20Herndon)\Output\Charts%20and%20Graph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epifile.eads.ncads.net\SCDATA\SHARED\SCHS\Statistical%20Services%20Unit\SSU%20Staff%20Folders\Farnaz\Statistical%20Requests\Asthma%20Rates%20(Sally%20Herndon)\Output\Charts%20and%20Graph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epifile.eads.ncads.net\SCDATA\SHARED\SCHS\Statistical%20Services%20Unit\SSU%20Staff%20Folders\Farnaz\Statistical%20Requests\Asthma%20Rates%20(Sally%20Herndon)\Output\Charts%20and%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pifile.eads.ncads.net\SCDATA\SHARED\SCHS\Statistical%20Services%20Unit\SSU%20Staff%20Folders\Farnaz\Statistical%20Requests\Asthma%20Rates%20(Sally%20Herndon)\Output\Charts%20and%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pifile.eads.ncads.net\SCDATA\SHARED\SCHS\Statistical%20Services%20Unit\SSU%20Staff%20Folders\Farnaz\Statistical%20Requests\Asthma%20Rates%20(Sally%20Herndon)\Output\Charts%20and%20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pifile.eads.ncads.net\SCDATA\SHARED\SCHS\Statistical%20Services%20Unit\SSU%20Staff%20Folders\Farnaz\Statistical%20Requests\Asthma%20Rates%20(Sally%20Herndon)\Output\Charts%20and%20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pifile.eads.ncads.net\SCDATA\SHARED\SCHS\Statistical%20Services%20Unit\SSU%20Staff%20Folders\Farnaz\Statistical%20Requests\Asthma%20Rates%20(Sally%20Herndon)\Output\Charts%20and%20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pifile.eads.ncads.net\SCDATA\SHARED\SCHS\Statistical%20Services%20Unit\SSU%20Staff%20Folders\Farnaz\Statistical%20Requests\Asthma%20Rates%20(Sally%20Herndon)\Output\Charts%20and%20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pifile.eads.ncads.net\SCDATA\SHARED\SCHS\Statistical%20Services%20Unit\SSU%20Staff%20Folders\Farnaz\Statistical%20Requests\Asthma%20Rates%20(Sally%20Herndon)\Output\Charts%20and%20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pifile.eads.ncads.net\SCDATA\SHARED\SCHS\Statistical%20Services%20Unit\SSU%20Staff%20Folders\Farnaz\Statistical%20Requests\Asthma%20Rates%20(Sally%20Herndon)\Output\Charts%20and%20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NC</c:v>
                </c:pt>
              </c:strCache>
            </c:strRef>
          </c:tx>
          <c:spPr>
            <a:solidFill>
              <a:srgbClr val="00B0F0"/>
            </a:solidFill>
            <a:ln>
              <a:noFill/>
            </a:ln>
            <a:effectLst/>
          </c:spPr>
          <c:invertIfNegative val="0"/>
          <c:cat>
            <c:strRef>
              <c:f>Sheet1!$B$1:$C$1</c:f>
              <c:strCache>
                <c:ptCount val="2"/>
                <c:pt idx="0">
                  <c:v>Current Asthma</c:v>
                </c:pt>
                <c:pt idx="1">
                  <c:v>Lifetime Asthma</c:v>
                </c:pt>
              </c:strCache>
            </c:strRef>
          </c:cat>
          <c:val>
            <c:numRef>
              <c:f>Sheet1!$B$2:$C$2</c:f>
              <c:numCache>
                <c:formatCode>0.0%</c:formatCode>
                <c:ptCount val="2"/>
                <c:pt idx="0">
                  <c:v>0.08</c:v>
                </c:pt>
                <c:pt idx="1">
                  <c:v>0.125</c:v>
                </c:pt>
              </c:numCache>
            </c:numRef>
          </c:val>
          <c:extLst>
            <c:ext xmlns:c16="http://schemas.microsoft.com/office/drawing/2014/chart" uri="{C3380CC4-5D6E-409C-BE32-E72D297353CC}">
              <c16:uniqueId val="{00000000-3375-488C-9883-899B8E892F58}"/>
            </c:ext>
          </c:extLst>
        </c:ser>
        <c:ser>
          <c:idx val="1"/>
          <c:order val="1"/>
          <c:tx>
            <c:strRef>
              <c:f>Sheet1!$A$3</c:f>
              <c:strCache>
                <c:ptCount val="1"/>
                <c:pt idx="0">
                  <c:v>US</c:v>
                </c:pt>
              </c:strCache>
            </c:strRef>
          </c:tx>
          <c:spPr>
            <a:solidFill>
              <a:schemeClr val="accent3"/>
            </a:solidFill>
            <a:ln>
              <a:noFill/>
            </a:ln>
            <a:effectLst/>
          </c:spPr>
          <c:invertIfNegative val="0"/>
          <c:cat>
            <c:strRef>
              <c:f>Sheet1!$B$1:$C$1</c:f>
              <c:strCache>
                <c:ptCount val="2"/>
                <c:pt idx="0">
                  <c:v>Current Asthma</c:v>
                </c:pt>
                <c:pt idx="1">
                  <c:v>Lifetime Asthma</c:v>
                </c:pt>
              </c:strCache>
            </c:strRef>
          </c:cat>
          <c:val>
            <c:numRef>
              <c:f>Sheet1!$B$3:$C$3</c:f>
              <c:numCache>
                <c:formatCode>0.0%</c:formatCode>
                <c:ptCount val="2"/>
                <c:pt idx="0">
                  <c:v>8.8999999999999996E-2</c:v>
                </c:pt>
                <c:pt idx="1">
                  <c:v>0.13600000000000001</c:v>
                </c:pt>
              </c:numCache>
            </c:numRef>
          </c:val>
          <c:extLst>
            <c:ext xmlns:c16="http://schemas.microsoft.com/office/drawing/2014/chart" uri="{C3380CC4-5D6E-409C-BE32-E72D297353CC}">
              <c16:uniqueId val="{00000001-3375-488C-9883-899B8E892F58}"/>
            </c:ext>
          </c:extLst>
        </c:ser>
        <c:dLbls>
          <c:showLegendKey val="0"/>
          <c:showVal val="0"/>
          <c:showCatName val="0"/>
          <c:showSerName val="0"/>
          <c:showPercent val="0"/>
          <c:showBubbleSize val="0"/>
        </c:dLbls>
        <c:gapWidth val="150"/>
        <c:axId val="330169976"/>
        <c:axId val="330172928"/>
      </c:barChart>
      <c:catAx>
        <c:axId val="33016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cap="none" spc="0" baseline="0">
                <a:ln w="0"/>
                <a:solidFill>
                  <a:sysClr val="windowText" lastClr="000000"/>
                </a:solidFill>
                <a:effectLst>
                  <a:outerShdw blurRad="38100" dist="19050" dir="2700000" algn="tl" rotWithShape="0">
                    <a:schemeClr val="dk1">
                      <a:alpha val="40000"/>
                    </a:schemeClr>
                  </a:outerShdw>
                </a:effectLst>
                <a:latin typeface="+mn-lt"/>
                <a:ea typeface="+mn-ea"/>
                <a:cs typeface="+mn-cs"/>
              </a:defRPr>
            </a:pPr>
            <a:endParaRPr lang="en-US"/>
          </a:p>
        </c:txPr>
        <c:crossAx val="330172928"/>
        <c:crosses val="autoZero"/>
        <c:auto val="1"/>
        <c:lblAlgn val="ctr"/>
        <c:lblOffset val="100"/>
        <c:noMultiLvlLbl val="0"/>
      </c:catAx>
      <c:valAx>
        <c:axId val="3301729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cap="none" spc="0" baseline="0">
                <a:ln w="0"/>
                <a:solidFill>
                  <a:sysClr val="windowText" lastClr="000000"/>
                </a:solidFill>
                <a:effectLst>
                  <a:outerShdw blurRad="38100" dist="19050" dir="2700000" algn="tl" rotWithShape="0">
                    <a:schemeClr val="dk1">
                      <a:alpha val="40000"/>
                    </a:schemeClr>
                  </a:outerShdw>
                </a:effectLst>
                <a:latin typeface="+mn-lt"/>
                <a:ea typeface="+mn-ea"/>
                <a:cs typeface="+mn-cs"/>
              </a:defRPr>
            </a:pPr>
            <a:endParaRPr lang="en-US"/>
          </a:p>
        </c:txPr>
        <c:crossAx val="3301699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2400" b="0" i="0" u="none" strike="noStrike" kern="1200" cap="none" spc="0" baseline="0">
                <a:ln w="0"/>
                <a:solidFill>
                  <a:sysClr val="windowText" lastClr="000000"/>
                </a:solidFill>
                <a:effectLst>
                  <a:outerShdw blurRad="38100" dist="19050" dir="2700000" algn="tl" rotWithShape="0">
                    <a:schemeClr val="dk1">
                      <a:alpha val="40000"/>
                    </a:schemeClr>
                  </a:outerShdw>
                </a:effectLst>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a:outerShdw blurRad="50800" dist="25400" dir="2700000" algn="tl" rotWithShape="0">
        <a:prstClr val="black"/>
      </a:outerShdw>
    </a:effectLst>
  </c:spPr>
  <c:txPr>
    <a:bodyPr/>
    <a:lstStyle/>
    <a:p>
      <a:pPr>
        <a:defRPr sz="2400" b="0" cap="none" spc="0">
          <a:ln w="0"/>
          <a:solidFill>
            <a:sysClr val="windowText" lastClr="000000"/>
          </a:solidFill>
          <a:effectLst>
            <a:outerShdw blurRad="38100" dist="19050" dir="2700000" algn="tl" rotWithShape="0">
              <a:schemeClr val="dk1">
                <a:alpha val="40000"/>
              </a:schemeClr>
            </a:outerShdw>
          </a:effectLst>
          <a:latin typeface="+mn-lt"/>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Sheet6!$B$2</c:f>
              <c:strCache>
                <c:ptCount val="1"/>
                <c:pt idx="0">
                  <c:v>%</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Sheet6!$A$3:$A$10</c:f>
              <c:strCache>
                <c:ptCount val="8"/>
                <c:pt idx="0">
                  <c:v>Uninsured</c:v>
                </c:pt>
                <c:pt idx="1">
                  <c:v>Current Smoker</c:v>
                </c:pt>
                <c:pt idx="2">
                  <c:v>Diabetes</c:v>
                </c:pt>
                <c:pt idx="3">
                  <c:v>Obesity</c:v>
                </c:pt>
                <c:pt idx="4">
                  <c:v>CVD</c:v>
                </c:pt>
                <c:pt idx="5">
                  <c:v>Disability*</c:v>
                </c:pt>
                <c:pt idx="6">
                  <c:v>COPD</c:v>
                </c:pt>
                <c:pt idx="7">
                  <c:v>Functional Disability </c:v>
                </c:pt>
              </c:strCache>
            </c:strRef>
          </c:cat>
          <c:val>
            <c:numRef>
              <c:f>Sheet6!$B$3:$B$10</c:f>
              <c:numCache>
                <c:formatCode>0.0%</c:formatCode>
                <c:ptCount val="8"/>
                <c:pt idx="0">
                  <c:v>0.08</c:v>
                </c:pt>
                <c:pt idx="1">
                  <c:v>0.10199999999999999</c:v>
                </c:pt>
                <c:pt idx="2">
                  <c:v>0.121</c:v>
                </c:pt>
                <c:pt idx="3">
                  <c:v>0.115</c:v>
                </c:pt>
                <c:pt idx="4">
                  <c:v>0.151</c:v>
                </c:pt>
                <c:pt idx="5">
                  <c:v>0.17100000000000001</c:v>
                </c:pt>
                <c:pt idx="6">
                  <c:v>0.34499999999999997</c:v>
                </c:pt>
                <c:pt idx="7">
                  <c:v>0.153</c:v>
                </c:pt>
              </c:numCache>
            </c:numRef>
          </c:val>
          <c:extLst>
            <c:ext xmlns:c16="http://schemas.microsoft.com/office/drawing/2014/chart" uri="{C3380CC4-5D6E-409C-BE32-E72D297353CC}">
              <c16:uniqueId val="{00000000-94E0-4039-9AE9-869181C44FAB}"/>
            </c:ext>
          </c:extLst>
        </c:ser>
        <c:dLbls>
          <c:dLblPos val="outEnd"/>
          <c:showLegendKey val="0"/>
          <c:showVal val="1"/>
          <c:showCatName val="0"/>
          <c:showSerName val="0"/>
          <c:showPercent val="0"/>
          <c:showBubbleSize val="0"/>
        </c:dLbls>
        <c:gapWidth val="150"/>
        <c:overlap val="-25"/>
        <c:axId val="573371824"/>
        <c:axId val="484434664"/>
      </c:barChart>
      <c:catAx>
        <c:axId val="573371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484434664"/>
        <c:crosses val="autoZero"/>
        <c:auto val="1"/>
        <c:lblAlgn val="ctr"/>
        <c:lblOffset val="100"/>
        <c:noMultiLvlLbl val="0"/>
      </c:catAx>
      <c:valAx>
        <c:axId val="484434664"/>
        <c:scaling>
          <c:orientation val="minMax"/>
        </c:scaling>
        <c:delete val="1"/>
        <c:axPos val="t"/>
        <c:numFmt formatCode="0.0%" sourceLinked="1"/>
        <c:majorTickMark val="none"/>
        <c:minorTickMark val="none"/>
        <c:tickLblPos val="nextTo"/>
        <c:crossAx val="57337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200" b="0" cap="none" spc="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Sheet6!$A$19:$A$25</c:f>
              <c:strCache>
                <c:ptCount val="7"/>
                <c:pt idx="0">
                  <c:v>Uninsured</c:v>
                </c:pt>
                <c:pt idx="1">
                  <c:v>Current Smoker</c:v>
                </c:pt>
                <c:pt idx="2">
                  <c:v>Diabetes</c:v>
                </c:pt>
                <c:pt idx="3">
                  <c:v>Obesity</c:v>
                </c:pt>
                <c:pt idx="4">
                  <c:v>CVD</c:v>
                </c:pt>
                <c:pt idx="5">
                  <c:v>COPD</c:v>
                </c:pt>
                <c:pt idx="6">
                  <c:v>Functional Disability</c:v>
                </c:pt>
              </c:strCache>
            </c:strRef>
          </c:cat>
          <c:val>
            <c:numRef>
              <c:f>Sheet6!$B$19:$B$25</c:f>
              <c:numCache>
                <c:formatCode>0.0%</c:formatCode>
                <c:ptCount val="7"/>
                <c:pt idx="0">
                  <c:v>0.09</c:v>
                </c:pt>
                <c:pt idx="1">
                  <c:v>0.106</c:v>
                </c:pt>
                <c:pt idx="2">
                  <c:v>0.124</c:v>
                </c:pt>
                <c:pt idx="3">
                  <c:v>0.12</c:v>
                </c:pt>
                <c:pt idx="4">
                  <c:v>0.15</c:v>
                </c:pt>
                <c:pt idx="5">
                  <c:v>0.33600000000000002</c:v>
                </c:pt>
                <c:pt idx="6">
                  <c:v>0.13500000000000001</c:v>
                </c:pt>
              </c:numCache>
            </c:numRef>
          </c:val>
          <c:extLst>
            <c:ext xmlns:c16="http://schemas.microsoft.com/office/drawing/2014/chart" uri="{C3380CC4-5D6E-409C-BE32-E72D297353CC}">
              <c16:uniqueId val="{00000000-BF00-4C36-ACC8-7536EBC50C33}"/>
            </c:ext>
          </c:extLst>
        </c:ser>
        <c:dLbls>
          <c:showLegendKey val="0"/>
          <c:showVal val="1"/>
          <c:showCatName val="0"/>
          <c:showSerName val="0"/>
          <c:showPercent val="0"/>
          <c:showBubbleSize val="0"/>
        </c:dLbls>
        <c:gapWidth val="150"/>
        <c:overlap val="-25"/>
        <c:axId val="338624008"/>
        <c:axId val="338624664"/>
      </c:barChart>
      <c:catAx>
        <c:axId val="3386240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338624664"/>
        <c:crosses val="autoZero"/>
        <c:auto val="1"/>
        <c:lblAlgn val="ctr"/>
        <c:lblOffset val="100"/>
        <c:noMultiLvlLbl val="0"/>
      </c:catAx>
      <c:valAx>
        <c:axId val="338624664"/>
        <c:scaling>
          <c:orientation val="minMax"/>
        </c:scaling>
        <c:delete val="1"/>
        <c:axPos val="t"/>
        <c:numFmt formatCode="0.0%" sourceLinked="1"/>
        <c:majorTickMark val="none"/>
        <c:minorTickMark val="none"/>
        <c:tickLblPos val="nextTo"/>
        <c:crossAx val="338624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400" b="0" cap="none" spc="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Sheet7!$A$2:$A$5</c:f>
              <c:strCache>
                <c:ptCount val="4"/>
                <c:pt idx="0">
                  <c:v>Asthma</c:v>
                </c:pt>
                <c:pt idx="1">
                  <c:v>ADD/ADHD</c:v>
                </c:pt>
                <c:pt idx="2">
                  <c:v>Severe Allergies</c:v>
                </c:pt>
                <c:pt idx="3">
                  <c:v>Nonspecific Emotional/Behavioral/Psychiatric</c:v>
                </c:pt>
              </c:strCache>
            </c:strRef>
          </c:cat>
          <c:val>
            <c:numRef>
              <c:f>Sheet7!$B$2:$B$5</c:f>
              <c:numCache>
                <c:formatCode>#,##0</c:formatCode>
                <c:ptCount val="4"/>
                <c:pt idx="0">
                  <c:v>99459</c:v>
                </c:pt>
                <c:pt idx="1">
                  <c:v>55445</c:v>
                </c:pt>
                <c:pt idx="2">
                  <c:v>33941</c:v>
                </c:pt>
                <c:pt idx="3">
                  <c:v>11386</c:v>
                </c:pt>
              </c:numCache>
            </c:numRef>
          </c:val>
          <c:extLst>
            <c:ext xmlns:c16="http://schemas.microsoft.com/office/drawing/2014/chart" uri="{C3380CC4-5D6E-409C-BE32-E72D297353CC}">
              <c16:uniqueId val="{00000000-9BB8-456F-937C-FF333E848401}"/>
            </c:ext>
          </c:extLst>
        </c:ser>
        <c:dLbls>
          <c:showLegendKey val="0"/>
          <c:showVal val="1"/>
          <c:showCatName val="0"/>
          <c:showSerName val="0"/>
          <c:showPercent val="0"/>
          <c:showBubbleSize val="0"/>
        </c:dLbls>
        <c:gapWidth val="75"/>
        <c:axId val="553676992"/>
        <c:axId val="553676664"/>
      </c:barChart>
      <c:catAx>
        <c:axId val="553676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553676664"/>
        <c:crosses val="autoZero"/>
        <c:auto val="1"/>
        <c:lblAlgn val="ctr"/>
        <c:lblOffset val="100"/>
        <c:noMultiLvlLbl val="0"/>
      </c:catAx>
      <c:valAx>
        <c:axId val="553676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55367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200" b="0" cap="none" spc="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86521516034124"/>
          <c:y val="3.0780265941934563E-2"/>
          <c:w val="0.81813009660712244"/>
          <c:h val="0.78793246588857246"/>
        </c:manualLayout>
      </c:layout>
      <c:barChart>
        <c:barDir val="col"/>
        <c:grouping val="clustered"/>
        <c:varyColors val="0"/>
        <c:ser>
          <c:idx val="0"/>
          <c:order val="0"/>
          <c:tx>
            <c:strRef>
              <c:f>Sheet2!$B$1</c:f>
              <c:strCache>
                <c:ptCount val="1"/>
                <c:pt idx="0">
                  <c:v>Gender</c:v>
                </c:pt>
              </c:strCache>
            </c:strRef>
          </c:tx>
          <c:spPr>
            <a:solidFill>
              <a:srgbClr val="00B0F0"/>
            </a:solidFill>
            <a:ln>
              <a:noFill/>
            </a:ln>
            <a:effectLst/>
          </c:spPr>
          <c:invertIfNegative val="0"/>
          <c:cat>
            <c:strRef>
              <c:f>Sheet2!$A$2:$A$3</c:f>
              <c:strCache>
                <c:ptCount val="2"/>
                <c:pt idx="0">
                  <c:v>Male</c:v>
                </c:pt>
                <c:pt idx="1">
                  <c:v>Female</c:v>
                </c:pt>
              </c:strCache>
            </c:strRef>
          </c:cat>
          <c:val>
            <c:numRef>
              <c:f>Sheet2!$B$2:$B$3</c:f>
              <c:numCache>
                <c:formatCode>0.0%</c:formatCode>
                <c:ptCount val="2"/>
                <c:pt idx="0">
                  <c:v>5.2999999999999999E-2</c:v>
                </c:pt>
                <c:pt idx="1">
                  <c:v>0.106</c:v>
                </c:pt>
              </c:numCache>
            </c:numRef>
          </c:val>
          <c:extLst>
            <c:ext xmlns:c16="http://schemas.microsoft.com/office/drawing/2014/chart" uri="{C3380CC4-5D6E-409C-BE32-E72D297353CC}">
              <c16:uniqueId val="{00000000-C99D-4493-BD16-7B6F4CAED7FC}"/>
            </c:ext>
          </c:extLst>
        </c:ser>
        <c:dLbls>
          <c:showLegendKey val="0"/>
          <c:showVal val="0"/>
          <c:showCatName val="0"/>
          <c:showSerName val="0"/>
          <c:showPercent val="0"/>
          <c:showBubbleSize val="0"/>
        </c:dLbls>
        <c:gapWidth val="150"/>
        <c:axId val="487232392"/>
        <c:axId val="487231736"/>
      </c:barChart>
      <c:catAx>
        <c:axId val="487232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487231736"/>
        <c:crosses val="autoZero"/>
        <c:auto val="1"/>
        <c:lblAlgn val="ctr"/>
        <c:lblOffset val="100"/>
        <c:noMultiLvlLbl val="0"/>
      </c:catAx>
      <c:valAx>
        <c:axId val="487231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4872323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a:outerShdw blurRad="101600" dist="1295400" dir="4800000" algn="tl" rotWithShape="0">
        <a:prstClr val="black">
          <a:alpha val="0"/>
        </a:prstClr>
      </a:outerShdw>
    </a:effectLst>
  </c:spPr>
  <c:txPr>
    <a:bodyPr/>
    <a:lstStyle/>
    <a:p>
      <a:pPr>
        <a:defRPr sz="1600" b="0" cap="none" spc="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Sheet2!$B$29</c:f>
              <c:strCache>
                <c:ptCount val="1"/>
                <c:pt idx="0">
                  <c:v>Gender</c:v>
                </c:pt>
              </c:strCache>
            </c:strRef>
          </c:tx>
          <c:spPr>
            <a:solidFill>
              <a:srgbClr val="00B0F0"/>
            </a:solidFill>
            <a:ln>
              <a:noFill/>
            </a:ln>
            <a:effectLst/>
          </c:spPr>
          <c:invertIfNegative val="0"/>
          <c:cat>
            <c:strRef>
              <c:f>Sheet2!$A$30:$A$31</c:f>
              <c:strCache>
                <c:ptCount val="2"/>
                <c:pt idx="0">
                  <c:v>Male</c:v>
                </c:pt>
                <c:pt idx="1">
                  <c:v>Female</c:v>
                </c:pt>
              </c:strCache>
            </c:strRef>
          </c:cat>
          <c:val>
            <c:numRef>
              <c:f>Sheet2!$B$30:$B$31</c:f>
              <c:numCache>
                <c:formatCode>0.0%</c:formatCode>
                <c:ptCount val="2"/>
                <c:pt idx="0">
                  <c:v>6.4000000000000001E-2</c:v>
                </c:pt>
                <c:pt idx="1">
                  <c:v>0.11899999999999999</c:v>
                </c:pt>
              </c:numCache>
            </c:numRef>
          </c:val>
          <c:extLst>
            <c:ext xmlns:c16="http://schemas.microsoft.com/office/drawing/2014/chart" uri="{C3380CC4-5D6E-409C-BE32-E72D297353CC}">
              <c16:uniqueId val="{00000000-26E6-4256-BBB0-ACFD06B1560D}"/>
            </c:ext>
          </c:extLst>
        </c:ser>
        <c:dLbls>
          <c:showLegendKey val="0"/>
          <c:showVal val="0"/>
          <c:showCatName val="0"/>
          <c:showSerName val="0"/>
          <c:showPercent val="0"/>
          <c:showBubbleSize val="0"/>
        </c:dLbls>
        <c:gapWidth val="150"/>
        <c:axId val="343895496"/>
        <c:axId val="343892544"/>
      </c:barChart>
      <c:catAx>
        <c:axId val="343895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343892544"/>
        <c:crosses val="autoZero"/>
        <c:auto val="1"/>
        <c:lblAlgn val="ctr"/>
        <c:lblOffset val="100"/>
        <c:noMultiLvlLbl val="0"/>
      </c:catAx>
      <c:valAx>
        <c:axId val="3438925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3438954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6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600" b="0" cap="none" spc="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RACE/ETHNICITY</c:v>
                </c:pt>
              </c:strCache>
            </c:strRef>
          </c:tx>
          <c:spPr>
            <a:solidFill>
              <a:srgbClr val="00B0F0"/>
            </a:solidFill>
            <a:ln>
              <a:noFill/>
            </a:ln>
            <a:effectLst/>
          </c:spPr>
          <c:invertIfNegative val="0"/>
          <c:cat>
            <c:strRef>
              <c:f>Sheet3!$A$2:$A$6</c:f>
              <c:strCache>
                <c:ptCount val="5"/>
                <c:pt idx="0">
                  <c:v>Non-Hispanic White</c:v>
                </c:pt>
                <c:pt idx="1">
                  <c:v>Non-Hispanic Black</c:v>
                </c:pt>
                <c:pt idx="2">
                  <c:v>Non-Hispanic Am Indian</c:v>
                </c:pt>
                <c:pt idx="3">
                  <c:v>Non-Hispanic Other</c:v>
                </c:pt>
                <c:pt idx="4">
                  <c:v>Hispanic</c:v>
                </c:pt>
              </c:strCache>
            </c:strRef>
          </c:cat>
          <c:val>
            <c:numRef>
              <c:f>Sheet3!$B$2:$B$6</c:f>
              <c:numCache>
                <c:formatCode>0.0%</c:formatCode>
                <c:ptCount val="5"/>
                <c:pt idx="0">
                  <c:v>7.8E-2</c:v>
                </c:pt>
                <c:pt idx="1">
                  <c:v>9.2999999999999999E-2</c:v>
                </c:pt>
                <c:pt idx="2">
                  <c:v>0.14000000000000001</c:v>
                </c:pt>
                <c:pt idx="3">
                  <c:v>8.8999999999999996E-2</c:v>
                </c:pt>
                <c:pt idx="4">
                  <c:v>4.4999999999999998E-2</c:v>
                </c:pt>
              </c:numCache>
            </c:numRef>
          </c:val>
          <c:extLst>
            <c:ext xmlns:c16="http://schemas.microsoft.com/office/drawing/2014/chart" uri="{C3380CC4-5D6E-409C-BE32-E72D297353CC}">
              <c16:uniqueId val="{00000000-B629-4780-A45C-9F2BF235ED37}"/>
            </c:ext>
          </c:extLst>
        </c:ser>
        <c:dLbls>
          <c:showLegendKey val="0"/>
          <c:showVal val="0"/>
          <c:showCatName val="0"/>
          <c:showSerName val="0"/>
          <c:showPercent val="0"/>
          <c:showBubbleSize val="0"/>
        </c:dLbls>
        <c:gapWidth val="150"/>
        <c:axId val="483202624"/>
        <c:axId val="483191472"/>
      </c:barChart>
      <c:catAx>
        <c:axId val="48320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483191472"/>
        <c:crosses val="autoZero"/>
        <c:auto val="1"/>
        <c:lblAlgn val="ctr"/>
        <c:lblOffset val="100"/>
        <c:noMultiLvlLbl val="0"/>
      </c:catAx>
      <c:valAx>
        <c:axId val="4831914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4832026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a:outerShdw blurRad="50800" dist="50800" dir="5400000" algn="ctr" rotWithShape="0">
        <a:srgbClr val="000000">
          <a:alpha val="0"/>
        </a:srgbClr>
      </a:outerShdw>
    </a:effectLst>
  </c:spPr>
  <c:txPr>
    <a:bodyPr/>
    <a:lstStyle/>
    <a:p>
      <a:pPr>
        <a:defRPr sz="1100" b="0" cap="none" spc="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Sheet3!$B$12</c:f>
              <c:strCache>
                <c:ptCount val="1"/>
                <c:pt idx="0">
                  <c:v>RACE/ETHNICITY</c:v>
                </c:pt>
              </c:strCache>
            </c:strRef>
          </c:tx>
          <c:spPr>
            <a:solidFill>
              <a:srgbClr val="00B0F0"/>
            </a:solidFill>
            <a:ln>
              <a:noFill/>
            </a:ln>
            <a:effectLst/>
          </c:spPr>
          <c:invertIfNegative val="0"/>
          <c:cat>
            <c:strRef>
              <c:f>Sheet3!$A$13:$A$17</c:f>
              <c:strCache>
                <c:ptCount val="5"/>
                <c:pt idx="0">
                  <c:v>Non-Hispanic White</c:v>
                </c:pt>
                <c:pt idx="1">
                  <c:v>Non-Hispanic Black</c:v>
                </c:pt>
                <c:pt idx="2">
                  <c:v>Non-Hispanic Am Indian</c:v>
                </c:pt>
                <c:pt idx="3">
                  <c:v>Non-Hispanic Other</c:v>
                </c:pt>
                <c:pt idx="4">
                  <c:v>Hispanic</c:v>
                </c:pt>
              </c:strCache>
            </c:strRef>
          </c:cat>
          <c:val>
            <c:numRef>
              <c:f>Sheet3!$B$13:$B$17</c:f>
              <c:numCache>
                <c:formatCode>0.0%</c:formatCode>
                <c:ptCount val="5"/>
                <c:pt idx="0">
                  <c:v>9.0999999999999998E-2</c:v>
                </c:pt>
                <c:pt idx="1">
                  <c:v>0.11</c:v>
                </c:pt>
                <c:pt idx="2">
                  <c:v>0.104</c:v>
                </c:pt>
                <c:pt idx="3">
                  <c:v>7.5999999999999998E-2</c:v>
                </c:pt>
                <c:pt idx="4">
                  <c:v>5.8999999999999997E-2</c:v>
                </c:pt>
              </c:numCache>
            </c:numRef>
          </c:val>
          <c:extLst>
            <c:ext xmlns:c16="http://schemas.microsoft.com/office/drawing/2014/chart" uri="{C3380CC4-5D6E-409C-BE32-E72D297353CC}">
              <c16:uniqueId val="{00000000-FDE9-4A4D-A1BD-102C3BA9B10F}"/>
            </c:ext>
          </c:extLst>
        </c:ser>
        <c:dLbls>
          <c:showLegendKey val="0"/>
          <c:showVal val="0"/>
          <c:showCatName val="0"/>
          <c:showSerName val="0"/>
          <c:showPercent val="0"/>
          <c:showBubbleSize val="0"/>
        </c:dLbls>
        <c:gapWidth val="150"/>
        <c:axId val="487823192"/>
        <c:axId val="487809416"/>
      </c:barChart>
      <c:catAx>
        <c:axId val="487823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487809416"/>
        <c:crosses val="autoZero"/>
        <c:auto val="1"/>
        <c:lblAlgn val="ctr"/>
        <c:lblOffset val="100"/>
        <c:noMultiLvlLbl val="0"/>
      </c:catAx>
      <c:valAx>
        <c:axId val="4878094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487823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100" b="0" cap="none" spc="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Sheet4!$B$1</c:f>
              <c:strCache>
                <c:ptCount val="1"/>
                <c:pt idx="0">
                  <c:v>Age Group</c:v>
                </c:pt>
              </c:strCache>
            </c:strRef>
          </c:tx>
          <c:spPr>
            <a:solidFill>
              <a:srgbClr val="00B0F0"/>
            </a:solidFill>
            <a:ln>
              <a:noFill/>
            </a:ln>
            <a:effectLst/>
          </c:spPr>
          <c:invertIfNegative val="0"/>
          <c:cat>
            <c:strRef>
              <c:f>Sheet4!$A$2:$A$7</c:f>
              <c:strCache>
                <c:ptCount val="6"/>
                <c:pt idx="0">
                  <c:v>18-34</c:v>
                </c:pt>
                <c:pt idx="1">
                  <c:v>35-44</c:v>
                </c:pt>
                <c:pt idx="2">
                  <c:v>45-54</c:v>
                </c:pt>
                <c:pt idx="3">
                  <c:v>55-64</c:v>
                </c:pt>
                <c:pt idx="4">
                  <c:v>65-74</c:v>
                </c:pt>
                <c:pt idx="5">
                  <c:v>75+</c:v>
                </c:pt>
              </c:strCache>
            </c:strRef>
          </c:cat>
          <c:val>
            <c:numRef>
              <c:f>Sheet4!$B$2:$B$7</c:f>
              <c:numCache>
                <c:formatCode>0.0%</c:formatCode>
                <c:ptCount val="6"/>
                <c:pt idx="0">
                  <c:v>7.6999999999999999E-2</c:v>
                </c:pt>
                <c:pt idx="1">
                  <c:v>8.7999999999999995E-2</c:v>
                </c:pt>
                <c:pt idx="2">
                  <c:v>8.1000000000000003E-2</c:v>
                </c:pt>
                <c:pt idx="3">
                  <c:v>9.6000000000000002E-2</c:v>
                </c:pt>
                <c:pt idx="4">
                  <c:v>0.08</c:v>
                </c:pt>
                <c:pt idx="5">
                  <c:v>5.5E-2</c:v>
                </c:pt>
              </c:numCache>
            </c:numRef>
          </c:val>
          <c:extLst>
            <c:ext xmlns:c16="http://schemas.microsoft.com/office/drawing/2014/chart" uri="{C3380CC4-5D6E-409C-BE32-E72D297353CC}">
              <c16:uniqueId val="{00000000-9171-476C-BDB8-15F06F56D33D}"/>
            </c:ext>
          </c:extLst>
        </c:ser>
        <c:dLbls>
          <c:showLegendKey val="0"/>
          <c:showVal val="0"/>
          <c:showCatName val="0"/>
          <c:showSerName val="0"/>
          <c:showPercent val="0"/>
          <c:showBubbleSize val="0"/>
        </c:dLbls>
        <c:gapWidth val="150"/>
        <c:axId val="487812696"/>
        <c:axId val="487806792"/>
      </c:barChart>
      <c:catAx>
        <c:axId val="487812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487806792"/>
        <c:crosses val="autoZero"/>
        <c:auto val="1"/>
        <c:lblAlgn val="ctr"/>
        <c:lblOffset val="100"/>
        <c:noMultiLvlLbl val="0"/>
      </c:catAx>
      <c:valAx>
        <c:axId val="4878067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48781269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200" b="0" cap="none" spc="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Sheet4!$B$14</c:f>
              <c:strCache>
                <c:ptCount val="1"/>
                <c:pt idx="0">
                  <c:v>Age Group</c:v>
                </c:pt>
              </c:strCache>
            </c:strRef>
          </c:tx>
          <c:spPr>
            <a:solidFill>
              <a:srgbClr val="00B0F0"/>
            </a:solidFill>
            <a:ln>
              <a:noFill/>
            </a:ln>
            <a:effectLst/>
          </c:spPr>
          <c:invertIfNegative val="0"/>
          <c:cat>
            <c:strRef>
              <c:f>Sheet4!$A$15:$A$20</c:f>
              <c:strCache>
                <c:ptCount val="6"/>
                <c:pt idx="0">
                  <c:v>18-34</c:v>
                </c:pt>
                <c:pt idx="1">
                  <c:v>35-44</c:v>
                </c:pt>
                <c:pt idx="2">
                  <c:v>45-54</c:v>
                </c:pt>
                <c:pt idx="3">
                  <c:v>55-64</c:v>
                </c:pt>
                <c:pt idx="4">
                  <c:v>65-74</c:v>
                </c:pt>
                <c:pt idx="5">
                  <c:v>75+</c:v>
                </c:pt>
              </c:strCache>
            </c:strRef>
          </c:cat>
          <c:val>
            <c:numRef>
              <c:f>Sheet4!$B$15:$B$20</c:f>
              <c:numCache>
                <c:formatCode>0.0%</c:formatCode>
                <c:ptCount val="6"/>
                <c:pt idx="0">
                  <c:v>8.3000000000000004E-2</c:v>
                </c:pt>
                <c:pt idx="1">
                  <c:v>8.6999999999999994E-2</c:v>
                </c:pt>
                <c:pt idx="2">
                  <c:v>8.5999999999999993E-2</c:v>
                </c:pt>
                <c:pt idx="3">
                  <c:v>0.11899999999999999</c:v>
                </c:pt>
                <c:pt idx="4">
                  <c:v>0.107</c:v>
                </c:pt>
                <c:pt idx="5">
                  <c:v>7.9000000000000001E-2</c:v>
                </c:pt>
              </c:numCache>
            </c:numRef>
          </c:val>
          <c:extLst>
            <c:ext xmlns:c16="http://schemas.microsoft.com/office/drawing/2014/chart" uri="{C3380CC4-5D6E-409C-BE32-E72D297353CC}">
              <c16:uniqueId val="{00000000-90C8-4CDD-9DDB-B0026E17426C}"/>
            </c:ext>
          </c:extLst>
        </c:ser>
        <c:dLbls>
          <c:showLegendKey val="0"/>
          <c:showVal val="0"/>
          <c:showCatName val="0"/>
          <c:showSerName val="0"/>
          <c:showPercent val="0"/>
          <c:showBubbleSize val="0"/>
        </c:dLbls>
        <c:gapWidth val="150"/>
        <c:axId val="343888608"/>
        <c:axId val="343893528"/>
      </c:barChart>
      <c:catAx>
        <c:axId val="34388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343893528"/>
        <c:crosses val="autoZero"/>
        <c:auto val="1"/>
        <c:lblAlgn val="ctr"/>
        <c:lblOffset val="100"/>
        <c:noMultiLvlLbl val="0"/>
      </c:catAx>
      <c:valAx>
        <c:axId val="3438935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3438886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200" b="0" cap="none" spc="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Sheet5!$B$1</c:f>
              <c:strCache>
                <c:ptCount val="1"/>
                <c:pt idx="0">
                  <c:v>Household Income</c:v>
                </c:pt>
              </c:strCache>
            </c:strRef>
          </c:tx>
          <c:spPr>
            <a:solidFill>
              <a:srgbClr val="00B0F0"/>
            </a:solidFill>
            <a:ln>
              <a:noFill/>
            </a:ln>
            <a:effectLst/>
          </c:spPr>
          <c:invertIfNegative val="0"/>
          <c:cat>
            <c:strRef>
              <c:f>Sheet5!$A$2:$A$7</c:f>
              <c:strCache>
                <c:ptCount val="6"/>
                <c:pt idx="0">
                  <c:v>Less than $15,000</c:v>
                </c:pt>
                <c:pt idx="1">
                  <c:v>$15,000- 24,999</c:v>
                </c:pt>
                <c:pt idx="2">
                  <c:v>$25,000- 34,999</c:v>
                </c:pt>
                <c:pt idx="3">
                  <c:v>$35,000- 49,999</c:v>
                </c:pt>
                <c:pt idx="4">
                  <c:v>$50,000-74,999</c:v>
                </c:pt>
                <c:pt idx="5">
                  <c:v>$75,000+</c:v>
                </c:pt>
              </c:strCache>
            </c:strRef>
          </c:cat>
          <c:val>
            <c:numRef>
              <c:f>Sheet5!$B$2:$B$7</c:f>
              <c:numCache>
                <c:formatCode>0.0%</c:formatCode>
                <c:ptCount val="6"/>
                <c:pt idx="0">
                  <c:v>0.13900000000000001</c:v>
                </c:pt>
                <c:pt idx="1">
                  <c:v>7.8E-2</c:v>
                </c:pt>
                <c:pt idx="2">
                  <c:v>8.6999999999999994E-2</c:v>
                </c:pt>
                <c:pt idx="3">
                  <c:v>7.5999999999999998E-2</c:v>
                </c:pt>
                <c:pt idx="4">
                  <c:v>5.6000000000000001E-2</c:v>
                </c:pt>
                <c:pt idx="5">
                  <c:v>6.3E-2</c:v>
                </c:pt>
              </c:numCache>
            </c:numRef>
          </c:val>
          <c:extLst>
            <c:ext xmlns:c16="http://schemas.microsoft.com/office/drawing/2014/chart" uri="{C3380CC4-5D6E-409C-BE32-E72D297353CC}">
              <c16:uniqueId val="{00000000-728A-4536-8A28-A949FE78BD6D}"/>
            </c:ext>
          </c:extLst>
        </c:ser>
        <c:dLbls>
          <c:showLegendKey val="0"/>
          <c:showVal val="0"/>
          <c:showCatName val="0"/>
          <c:showSerName val="0"/>
          <c:showPercent val="0"/>
          <c:showBubbleSize val="0"/>
        </c:dLbls>
        <c:gapWidth val="150"/>
        <c:axId val="696566936"/>
        <c:axId val="696565624"/>
      </c:barChart>
      <c:catAx>
        <c:axId val="69656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696565624"/>
        <c:crosses val="autoZero"/>
        <c:auto val="1"/>
        <c:lblAlgn val="ctr"/>
        <c:lblOffset val="100"/>
        <c:noMultiLvlLbl val="0"/>
      </c:catAx>
      <c:valAx>
        <c:axId val="6965656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69656693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200" b="0" cap="none" spc="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Sheet5!$B$14</c:f>
              <c:strCache>
                <c:ptCount val="1"/>
                <c:pt idx="0">
                  <c:v>Household Income</c:v>
                </c:pt>
              </c:strCache>
            </c:strRef>
          </c:tx>
          <c:spPr>
            <a:solidFill>
              <a:srgbClr val="00B0F0"/>
            </a:solidFill>
            <a:ln>
              <a:noFill/>
            </a:ln>
            <a:effectLst/>
          </c:spPr>
          <c:invertIfNegative val="0"/>
          <c:cat>
            <c:strRef>
              <c:f>Sheet5!$A$15:$A$21</c:f>
              <c:strCache>
                <c:ptCount val="7"/>
                <c:pt idx="0">
                  <c:v>Less than $15,000</c:v>
                </c:pt>
                <c:pt idx="1">
                  <c:v>$15,000- 24,999</c:v>
                </c:pt>
                <c:pt idx="2">
                  <c:v>$25,000- 34,999</c:v>
                </c:pt>
                <c:pt idx="3">
                  <c:v>$35,000- 49,999</c:v>
                </c:pt>
                <c:pt idx="4">
                  <c:v>$50,000-74,999</c:v>
                </c:pt>
                <c:pt idx="5">
                  <c:v>$75,000+</c:v>
                </c:pt>
                <c:pt idx="6">
                  <c:v>Don't know/Not sure or Refused</c:v>
                </c:pt>
              </c:strCache>
            </c:strRef>
          </c:cat>
          <c:val>
            <c:numRef>
              <c:f>Sheet5!$B$15:$B$21</c:f>
              <c:numCache>
                <c:formatCode>0.0%</c:formatCode>
                <c:ptCount val="7"/>
                <c:pt idx="0">
                  <c:v>0.159</c:v>
                </c:pt>
                <c:pt idx="1">
                  <c:v>0.13700000000000001</c:v>
                </c:pt>
                <c:pt idx="2">
                  <c:v>7.8E-2</c:v>
                </c:pt>
                <c:pt idx="3">
                  <c:v>8.3000000000000004E-2</c:v>
                </c:pt>
                <c:pt idx="4">
                  <c:v>0.08</c:v>
                </c:pt>
                <c:pt idx="5">
                  <c:v>6.2E-2</c:v>
                </c:pt>
                <c:pt idx="6">
                  <c:v>8.3000000000000004E-2</c:v>
                </c:pt>
              </c:numCache>
            </c:numRef>
          </c:val>
          <c:extLst>
            <c:ext xmlns:c16="http://schemas.microsoft.com/office/drawing/2014/chart" uri="{C3380CC4-5D6E-409C-BE32-E72D297353CC}">
              <c16:uniqueId val="{00000000-A45D-4138-A200-0F21EECB8866}"/>
            </c:ext>
          </c:extLst>
        </c:ser>
        <c:dLbls>
          <c:showLegendKey val="0"/>
          <c:showVal val="0"/>
          <c:showCatName val="0"/>
          <c:showSerName val="0"/>
          <c:showPercent val="0"/>
          <c:showBubbleSize val="0"/>
        </c:dLbls>
        <c:gapWidth val="150"/>
        <c:axId val="698033704"/>
        <c:axId val="698031408"/>
      </c:barChart>
      <c:catAx>
        <c:axId val="698033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698031408"/>
        <c:crosses val="autoZero"/>
        <c:auto val="1"/>
        <c:lblAlgn val="ctr"/>
        <c:lblOffset val="100"/>
        <c:noMultiLvlLbl val="0"/>
      </c:catAx>
      <c:valAx>
        <c:axId val="6980314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crossAx val="69803370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dk1"/>
      </a:solidFill>
      <a:prstDash val="solid"/>
      <a:miter lim="800000"/>
    </a:ln>
    <a:effectLst/>
  </c:spPr>
  <c:txPr>
    <a:bodyPr/>
    <a:lstStyle/>
    <a:p>
      <a:pPr>
        <a:defRPr sz="1200" b="0" cap="none" spc="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4820"/>
          </a:xfrm>
          <a:prstGeom prst="rect">
            <a:avLst/>
          </a:prstGeom>
        </p:spPr>
        <p:txBody>
          <a:bodyPr vert="horz" lIns="93174" tIns="46587" rIns="93174" bIns="46587" rtlCol="0"/>
          <a:lstStyle>
            <a:lvl1pPr algn="r">
              <a:defRPr sz="1200"/>
            </a:lvl1pPr>
          </a:lstStyle>
          <a:p>
            <a:fld id="{B0D579FD-79BD-4010-901C-451FACF3AB0C}" type="datetimeFigureOut">
              <a:rPr lang="en-US" smtClean="0"/>
              <a:t>1/16/2019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7"/>
            <a:ext cx="3037840" cy="464820"/>
          </a:xfrm>
          <a:prstGeom prst="rect">
            <a:avLst/>
          </a:prstGeom>
        </p:spPr>
        <p:txBody>
          <a:bodyPr vert="horz" lIns="93174" tIns="46587" rIns="93174" bIns="46587" rtlCol="0" anchor="b"/>
          <a:lstStyle>
            <a:lvl1pPr algn="r">
              <a:defRPr sz="1200"/>
            </a:lvl1pPr>
          </a:lstStyle>
          <a:p>
            <a:fld id="{0E0EA0D4-22BC-4EE2-951E-47484FC8FC1A}" type="slidenum">
              <a:rPr lang="en-US" smtClean="0"/>
              <a:t>‹#›</a:t>
            </a:fld>
            <a:endParaRPr lang="en-US"/>
          </a:p>
        </p:txBody>
      </p:sp>
    </p:spTree>
    <p:extLst>
      <p:ext uri="{BB962C8B-B14F-4D97-AF65-F5344CB8AC3E}">
        <p14:creationId xmlns:p14="http://schemas.microsoft.com/office/powerpoint/2010/main" val="14765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7" rIns="93174" bIns="46587" rtlCol="0"/>
          <a:lstStyle>
            <a:lvl1pPr algn="l">
              <a:defRPr sz="1200"/>
            </a:lvl1pPr>
          </a:lstStyle>
          <a:p>
            <a:endParaRPr lang="en-US"/>
          </a:p>
        </p:txBody>
      </p:sp>
      <p:sp>
        <p:nvSpPr>
          <p:cNvPr id="3" name="Date Placeholder 2"/>
          <p:cNvSpPr>
            <a:spLocks noGrp="1"/>
          </p:cNvSpPr>
          <p:nvPr>
            <p:ph type="dt" idx="1"/>
          </p:nvPr>
        </p:nvSpPr>
        <p:spPr>
          <a:xfrm>
            <a:off x="3970937" y="0"/>
            <a:ext cx="3037840" cy="464820"/>
          </a:xfrm>
          <a:prstGeom prst="rect">
            <a:avLst/>
          </a:prstGeom>
        </p:spPr>
        <p:txBody>
          <a:bodyPr vert="horz" lIns="93174" tIns="46587" rIns="93174" bIns="46587" rtlCol="0"/>
          <a:lstStyle>
            <a:lvl1pPr algn="r">
              <a:defRPr sz="1200"/>
            </a:lvl1pPr>
          </a:lstStyle>
          <a:p>
            <a:fld id="{068BF700-58C3-4237-A3A8-031180A5C06B}" type="datetimeFigureOut">
              <a:rPr lang="en-US" smtClean="0"/>
              <a:t>1/16/2019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4" tIns="46587" rIns="93174" bIns="46587"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4" tIns="46587" rIns="93174"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7" rIns="93174"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4" tIns="46587" rIns="93174" bIns="46587" rtlCol="0" anchor="b"/>
          <a:lstStyle>
            <a:lvl1pPr algn="r">
              <a:defRPr sz="1200"/>
            </a:lvl1pPr>
          </a:lstStyle>
          <a:p>
            <a:fld id="{545B3E12-7334-413D-8365-8A2AE282B5FB}" type="slidenum">
              <a:rPr lang="en-US" smtClean="0"/>
              <a:t>‹#›</a:t>
            </a:fld>
            <a:endParaRPr lang="en-US"/>
          </a:p>
        </p:txBody>
      </p:sp>
    </p:spTree>
    <p:extLst>
      <p:ext uri="{BB962C8B-B14F-4D97-AF65-F5344CB8AC3E}">
        <p14:creationId xmlns:p14="http://schemas.microsoft.com/office/powerpoint/2010/main" val="183796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1</a:t>
            </a:fld>
            <a:endParaRPr lang="en-US"/>
          </a:p>
        </p:txBody>
      </p:sp>
    </p:spTree>
    <p:extLst>
      <p:ext uri="{BB962C8B-B14F-4D97-AF65-F5344CB8AC3E}">
        <p14:creationId xmlns:p14="http://schemas.microsoft.com/office/powerpoint/2010/main" val="279515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15</a:t>
            </a:fld>
            <a:endParaRPr lang="en-US"/>
          </a:p>
        </p:txBody>
      </p:sp>
    </p:spTree>
    <p:extLst>
      <p:ext uri="{BB962C8B-B14F-4D97-AF65-F5344CB8AC3E}">
        <p14:creationId xmlns:p14="http://schemas.microsoft.com/office/powerpoint/2010/main" val="2391410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asthma rates by household income shows that asthma</a:t>
            </a:r>
            <a:r>
              <a:rPr lang="en-US" baseline="0" dirty="0"/>
              <a:t> rates climb as household income declines. 13.9% of adults making less than $15,000 a year report currently having asthma, compared with only 6.3% of those with household incomes of $75,000 or more. </a:t>
            </a:r>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16</a:t>
            </a:fld>
            <a:endParaRPr lang="en-US"/>
          </a:p>
        </p:txBody>
      </p:sp>
    </p:spTree>
    <p:extLst>
      <p:ext uri="{BB962C8B-B14F-4D97-AF65-F5344CB8AC3E}">
        <p14:creationId xmlns:p14="http://schemas.microsoft.com/office/powerpoint/2010/main" val="19981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 asthma rates by household income shows that asthma</a:t>
            </a:r>
            <a:r>
              <a:rPr lang="en-US" baseline="0" dirty="0"/>
              <a:t> rates climb as household income declines. 15.9% of adults making less than $15,000 a year report currently having asthma, compared with only 6.2% of those with household incomes of $75,000 or more. </a:t>
            </a:r>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17</a:t>
            </a:fld>
            <a:endParaRPr lang="en-US"/>
          </a:p>
        </p:txBody>
      </p:sp>
    </p:spTree>
    <p:extLst>
      <p:ext uri="{BB962C8B-B14F-4D97-AF65-F5344CB8AC3E}">
        <p14:creationId xmlns:p14="http://schemas.microsoft.com/office/powerpoint/2010/main" val="4060484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it’s important to keep in mind</a:t>
            </a:r>
            <a:r>
              <a:rPr lang="en-US" baseline="0" dirty="0"/>
              <a:t> that asthma does not occur in a vacuum. Asthma is commonly reported among respondents with other conditions and risk factors that might exacerbate their condition. As shown in this graph, in 2016, a third of adults with COPD report having asthma. Almost one in five report adults that are disabled report current asthma, and more than one in ten smokers, diabetics, obese adults, and adults with CVD report having asthma.  Nearly 8% of uninsured adults report having asthma. </a:t>
            </a:r>
          </a:p>
          <a:p>
            <a:endParaRPr lang="en-US" baseline="0" dirty="0"/>
          </a:p>
          <a:p>
            <a:r>
              <a:rPr lang="en-US" dirty="0"/>
              <a:t>https://schs.dph.ncdhhs.gov/data/brfss/2016/nc/risk/ASTHNOW.html</a:t>
            </a:r>
          </a:p>
        </p:txBody>
      </p:sp>
      <p:sp>
        <p:nvSpPr>
          <p:cNvPr id="4" name="Slide Number Placeholder 3"/>
          <p:cNvSpPr>
            <a:spLocks noGrp="1"/>
          </p:cNvSpPr>
          <p:nvPr>
            <p:ph type="sldNum" sz="quarter" idx="10"/>
          </p:nvPr>
        </p:nvSpPr>
        <p:spPr/>
        <p:txBody>
          <a:bodyPr/>
          <a:lstStyle/>
          <a:p>
            <a:fld id="{545B3E12-7334-413D-8365-8A2AE282B5FB}" type="slidenum">
              <a:rPr lang="en-US" smtClean="0"/>
              <a:t>18</a:t>
            </a:fld>
            <a:endParaRPr lang="en-US"/>
          </a:p>
        </p:txBody>
      </p:sp>
    </p:spTree>
    <p:extLst>
      <p:ext uri="{BB962C8B-B14F-4D97-AF65-F5344CB8AC3E}">
        <p14:creationId xmlns:p14="http://schemas.microsoft.com/office/powerpoint/2010/main" val="199816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it’s important to keep in mind</a:t>
            </a:r>
            <a:r>
              <a:rPr lang="en-US" baseline="0" dirty="0"/>
              <a:t> that asthma does not occur in a vacuum. Asthma is commonly reported among respondents with other conditions and risk factors that might exacerbate their condition. As shown in this graph, in 2017, a third of adults with COPD report having asthma. More than one in ten smokers, diabetics, obese adults, adults with CVD, and adults with functional disability report having asthma.  Nearly 10% of uninsured adults report having asthma. </a:t>
            </a:r>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19</a:t>
            </a:fld>
            <a:endParaRPr lang="en-US"/>
          </a:p>
        </p:txBody>
      </p:sp>
    </p:spTree>
    <p:extLst>
      <p:ext uri="{BB962C8B-B14F-4D97-AF65-F5344CB8AC3E}">
        <p14:creationId xmlns:p14="http://schemas.microsoft.com/office/powerpoint/2010/main" val="4286496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20</a:t>
            </a:fld>
            <a:endParaRPr lang="en-US"/>
          </a:p>
        </p:txBody>
      </p:sp>
    </p:spTree>
    <p:extLst>
      <p:ext uri="{BB962C8B-B14F-4D97-AF65-F5344CB8AC3E}">
        <p14:creationId xmlns:p14="http://schemas.microsoft.com/office/powerpoint/2010/main" val="486083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2016, there were 4,956 North Carolina resident hospital visits with asthma as listed as their primary or principal diagnosis. This equates to approximately 14 asthma hospitalizations every day.  When examining the charges, please keep in mind that these figures represent the amount billed, not the amount actually paid. Typically hospital rates are negotiated and the amount paid could be a substantially smaller figure.</a:t>
            </a:r>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21</a:t>
            </a:fld>
            <a:endParaRPr lang="en-US"/>
          </a:p>
        </p:txBody>
      </p:sp>
    </p:spTree>
    <p:extLst>
      <p:ext uri="{BB962C8B-B14F-4D97-AF65-F5344CB8AC3E}">
        <p14:creationId xmlns:p14="http://schemas.microsoft.com/office/powerpoint/2010/main" val="402592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r>
              <a:rPr lang="en-US" dirty="0"/>
              <a:t>This map presents asthma hospitalization</a:t>
            </a:r>
            <a:r>
              <a:rPr lang="en-US" baseline="0" dirty="0"/>
              <a:t> rates for all ages by county. Rates are disperse, however similar patterns emerge. Again – eastern counties tend to have higher rates than western. However, a small number of asthma hospitalizations in many counties make interpretation more difficult. </a:t>
            </a:r>
            <a:endParaRPr lang="en-US" dirty="0"/>
          </a:p>
          <a:p>
            <a:pPr defTabSz="927567">
              <a:defRPr/>
            </a:pPr>
            <a:endParaRPr lang="en-US" dirty="0"/>
          </a:p>
          <a:p>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22</a:t>
            </a:fld>
            <a:endParaRPr lang="en-US"/>
          </a:p>
        </p:txBody>
      </p:sp>
    </p:spTree>
    <p:extLst>
      <p:ext uri="{BB962C8B-B14F-4D97-AF65-F5344CB8AC3E}">
        <p14:creationId xmlns:p14="http://schemas.microsoft.com/office/powerpoint/2010/main" val="815063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r>
              <a:rPr lang="en-US" dirty="0"/>
              <a:t>This maps presents asthma</a:t>
            </a:r>
            <a:r>
              <a:rPr lang="en-US" baseline="0" dirty="0"/>
              <a:t> discharge rates for children ages 14 and under. Again, eastern counties have higher rates. However, a small number of asthma hospitalizations among children in many counties (which is a good thing) make interpretation more difficult. </a:t>
            </a:r>
            <a:endParaRPr lang="en-US" dirty="0"/>
          </a:p>
          <a:p>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23</a:t>
            </a:fld>
            <a:endParaRPr lang="en-US"/>
          </a:p>
        </p:txBody>
      </p:sp>
    </p:spTree>
    <p:extLst>
      <p:ext uri="{BB962C8B-B14F-4D97-AF65-F5344CB8AC3E}">
        <p14:creationId xmlns:p14="http://schemas.microsoft.com/office/powerpoint/2010/main" val="2226143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2017, there were 4,954 North Carolina resident hospital visits with asthma as listed as their primary or principal diagnosis. This equates to approximately 14 asthma hospitalizations every day.  When examining the charges, please keep in mind that these figures represent the amount billed, not the amount actually paid. Typically hospital rates are negotiated and the amount paid could be a substantially smaller figure.</a:t>
            </a:r>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24</a:t>
            </a:fld>
            <a:endParaRPr lang="en-US"/>
          </a:p>
        </p:txBody>
      </p:sp>
    </p:spTree>
    <p:extLst>
      <p:ext uri="{BB962C8B-B14F-4D97-AF65-F5344CB8AC3E}">
        <p14:creationId xmlns:p14="http://schemas.microsoft.com/office/powerpoint/2010/main" val="77468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2">
              <a:defRPr/>
            </a:pPr>
            <a:r>
              <a:rPr lang="en-US" b="1" dirty="0"/>
              <a:t>https://www.cdc.gov/asthma/brfss/2016/tableC1.htm   --- 2016 UPDATE HERE</a:t>
            </a:r>
          </a:p>
          <a:p>
            <a:pPr defTabSz="931742">
              <a:defRPr/>
            </a:pPr>
            <a:r>
              <a:rPr lang="en-US" b="1" dirty="0"/>
              <a:t>https://www.cdc.gov/asthma/brfss/2016/tableL1.htm    --- 2016 UPDATE HERE</a:t>
            </a:r>
          </a:p>
          <a:p>
            <a:pPr defTabSz="931742">
              <a:defRPr/>
            </a:pPr>
            <a:endParaRPr lang="en-US" dirty="0"/>
          </a:p>
          <a:p>
            <a:pPr defTabSz="931742">
              <a:defRPr/>
            </a:pPr>
            <a:r>
              <a:rPr lang="en-US" dirty="0"/>
              <a:t>As you can see, North</a:t>
            </a:r>
            <a:r>
              <a:rPr lang="en-US" baseline="0" dirty="0"/>
              <a:t> Carolina’s adult asthma prevalence rates fall slightly below the US average for both lifetime and current asthma. Lifetime asthma prevalence refers to folks that indicated on the BRFSS telephone survey that they had </a:t>
            </a:r>
            <a:r>
              <a:rPr lang="en-US" i="1" baseline="0" dirty="0"/>
              <a:t>EVER been diagnosed with asthma</a:t>
            </a:r>
            <a:r>
              <a:rPr lang="en-US" baseline="0" dirty="0"/>
              <a:t>. The Current Asthma BRFSS question asks, among those who report that they have ever been diagnosed, “</a:t>
            </a:r>
            <a:r>
              <a:rPr lang="en-US" i="1" baseline="0" dirty="0"/>
              <a:t>Do you still have asthma</a:t>
            </a:r>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545B3E12-7334-413D-8365-8A2AE282B5FB}" type="slidenum">
              <a:rPr lang="en-US" smtClean="0"/>
              <a:t>3</a:t>
            </a:fld>
            <a:endParaRPr lang="en-US"/>
          </a:p>
        </p:txBody>
      </p:sp>
    </p:spTree>
    <p:extLst>
      <p:ext uri="{BB962C8B-B14F-4D97-AF65-F5344CB8AC3E}">
        <p14:creationId xmlns:p14="http://schemas.microsoft.com/office/powerpoint/2010/main" val="3123477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mortality</a:t>
            </a:r>
            <a:r>
              <a:rPr lang="en-US" baseline="0" dirty="0"/>
              <a:t> due to asthma is quite rare. In 2016, there were 94 deaths due to asthma among NC residents. Because we have so few deaths, we have to create asthma rates PER MILLION (</a:t>
            </a:r>
            <a:r>
              <a:rPr lang="en-US" i="1" baseline="0" dirty="0"/>
              <a:t>Note: this is pretty much the </a:t>
            </a:r>
            <a:r>
              <a:rPr lang="en-US" i="1" u="sng" baseline="0" dirty="0"/>
              <a:t>only</a:t>
            </a:r>
            <a:r>
              <a:rPr lang="en-US" i="1" baseline="0" dirty="0"/>
              <a:t> cause of death for which we do this</a:t>
            </a:r>
            <a:r>
              <a:rPr lang="en-US" baseline="0" dirty="0"/>
              <a:t>).  North Carolina’s age adjusted asthma mortality rate of 8.9 per million was below the overall U.S. rate of 10.0.  </a:t>
            </a:r>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28</a:t>
            </a:fld>
            <a:endParaRPr lang="en-US"/>
          </a:p>
        </p:txBody>
      </p:sp>
    </p:spTree>
    <p:extLst>
      <p:ext uri="{BB962C8B-B14F-4D97-AF65-F5344CB8AC3E}">
        <p14:creationId xmlns:p14="http://schemas.microsoft.com/office/powerpoint/2010/main" val="1430096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mortality</a:t>
            </a:r>
            <a:r>
              <a:rPr lang="en-US" baseline="0" dirty="0"/>
              <a:t> due to asthma is quite rare. In 2017, there were 102 deaths due to asthma among NC residents. Because we have so few deaths, we have to create asthma rates PER MILLION (</a:t>
            </a:r>
            <a:r>
              <a:rPr lang="en-US" i="1" baseline="0" dirty="0"/>
              <a:t>Note: this is pretty much the </a:t>
            </a:r>
            <a:r>
              <a:rPr lang="en-US" i="1" u="sng" baseline="0" dirty="0"/>
              <a:t>only</a:t>
            </a:r>
            <a:r>
              <a:rPr lang="en-US" i="1" baseline="0" dirty="0"/>
              <a:t> cause of death for which we do this</a:t>
            </a:r>
            <a:r>
              <a:rPr lang="en-US" baseline="0" dirty="0"/>
              <a:t>).  </a:t>
            </a:r>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29</a:t>
            </a:fld>
            <a:endParaRPr lang="en-US"/>
          </a:p>
        </p:txBody>
      </p:sp>
    </p:spTree>
    <p:extLst>
      <p:ext uri="{BB962C8B-B14F-4D97-AF65-F5344CB8AC3E}">
        <p14:creationId xmlns:p14="http://schemas.microsoft.com/office/powerpoint/2010/main" val="3825966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a:t>
            </a:r>
            <a:r>
              <a:rPr lang="en-US" baseline="0" dirty="0"/>
              <a:t> in 2016 there were more than 49,000 ED visits for asthma. Most of these occurring among the 5-64 age group. However, the 0-4 age group actually had the highest asthma ED visit rate. </a:t>
            </a:r>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31</a:t>
            </a:fld>
            <a:endParaRPr lang="en-US"/>
          </a:p>
        </p:txBody>
      </p:sp>
    </p:spTree>
    <p:extLst>
      <p:ext uri="{BB962C8B-B14F-4D97-AF65-F5344CB8AC3E}">
        <p14:creationId xmlns:p14="http://schemas.microsoft.com/office/powerpoint/2010/main" val="1002527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a:t>
            </a:r>
            <a:r>
              <a:rPr lang="en-US" baseline="0" dirty="0"/>
              <a:t> in 2017 there were more than 47,000 ED visits for asthma. Most of these occurring among the 5-64 age group. However, the 0-4 age group actually had the highest asthma ED visit rate. </a:t>
            </a:r>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34</a:t>
            </a:fld>
            <a:endParaRPr lang="en-US"/>
          </a:p>
        </p:txBody>
      </p:sp>
    </p:spTree>
    <p:extLst>
      <p:ext uri="{BB962C8B-B14F-4D97-AF65-F5344CB8AC3E}">
        <p14:creationId xmlns:p14="http://schemas.microsoft.com/office/powerpoint/2010/main" val="2593703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survey of CHAMP</a:t>
            </a:r>
            <a:r>
              <a:rPr lang="en-US" baseline="0" dirty="0"/>
              <a:t> survey focuses on NC children and includes several questions on asthma. Acc. to CHAMP, about 15% of children ages 0-17 are reported to have asthma (as reported by parents recruited from the BRFSS survey). </a:t>
            </a:r>
          </a:p>
          <a:p>
            <a:endParaRPr lang="en-US" baseline="0" dirty="0"/>
          </a:p>
          <a:p>
            <a:r>
              <a:rPr lang="en-US" dirty="0"/>
              <a:t>https://schs.dph.ncdhhs.gov/data/champ/201617/k11q01.html</a:t>
            </a:r>
          </a:p>
          <a:p>
            <a:r>
              <a:rPr lang="en-US" dirty="0"/>
              <a:t>https://schs.dph.ncdhhs.gov/data/champ/201617/asm_cur.html</a:t>
            </a:r>
          </a:p>
        </p:txBody>
      </p:sp>
      <p:sp>
        <p:nvSpPr>
          <p:cNvPr id="4" name="Slide Number Placeholder 3"/>
          <p:cNvSpPr>
            <a:spLocks noGrp="1"/>
          </p:cNvSpPr>
          <p:nvPr>
            <p:ph type="sldNum" sz="quarter" idx="10"/>
          </p:nvPr>
        </p:nvSpPr>
        <p:spPr/>
        <p:txBody>
          <a:bodyPr/>
          <a:lstStyle/>
          <a:p>
            <a:fld id="{545B3E12-7334-413D-8365-8A2AE282B5FB}" type="slidenum">
              <a:rPr lang="en-US" smtClean="0"/>
              <a:t>38</a:t>
            </a:fld>
            <a:endParaRPr lang="en-US"/>
          </a:p>
        </p:txBody>
      </p:sp>
    </p:spTree>
    <p:extLst>
      <p:ext uri="{BB962C8B-B14F-4D97-AF65-F5344CB8AC3E}">
        <p14:creationId xmlns:p14="http://schemas.microsoft.com/office/powerpoint/2010/main" val="1031788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2">
              <a:defRPr/>
            </a:pPr>
            <a:endParaRPr lang="en-US" dirty="0"/>
          </a:p>
          <a:p>
            <a:pPr defTabSz="931742">
              <a:defRPr/>
            </a:pPr>
            <a:r>
              <a:rPr lang="en-US" dirty="0"/>
              <a:t>https://publichealth.nc.gov/wch/doc/stats/16-17-SN-AnnualReportBrochure-WEB.pdf</a:t>
            </a:r>
          </a:p>
          <a:p>
            <a:pPr defTabSz="931742">
              <a:defRPr/>
            </a:pPr>
            <a:r>
              <a:rPr lang="en-US" dirty="0"/>
              <a:t>https://publichealth.nc.gov/wch/stats/</a:t>
            </a:r>
          </a:p>
          <a:p>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39</a:t>
            </a:fld>
            <a:endParaRPr lang="en-US"/>
          </a:p>
        </p:txBody>
      </p:sp>
    </p:spTree>
    <p:extLst>
      <p:ext uri="{BB962C8B-B14F-4D97-AF65-F5344CB8AC3E}">
        <p14:creationId xmlns:p14="http://schemas.microsoft.com/office/powerpoint/2010/main" val="2675396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https://publichealth.nc.gov/wch/doc/stats/15-16-AnnualSHSBrochureRev.pdf</a:t>
            </a:r>
          </a:p>
          <a:p>
            <a:endParaRPr lang="en-US" dirty="0"/>
          </a:p>
          <a:p>
            <a:r>
              <a:rPr lang="en-US" dirty="0"/>
              <a:t>School nurse care management of selected students with complex health needs involves use of a plan of care that includes specific interventions with achievable goals, measurable outcomes and regular evaluations. Students may have one or more planned outcomes based on identified needs. School nurses may care manage students with a variety of diagnoses. Not all chronic condition diagnosed students are in need of care management services. Care management outcomes for the following diagnosis are reported each school year.</a:t>
            </a:r>
          </a:p>
          <a:p>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40</a:t>
            </a:fld>
            <a:endParaRPr lang="en-US"/>
          </a:p>
        </p:txBody>
      </p:sp>
    </p:spTree>
    <p:extLst>
      <p:ext uri="{BB962C8B-B14F-4D97-AF65-F5344CB8AC3E}">
        <p14:creationId xmlns:p14="http://schemas.microsoft.com/office/powerpoint/2010/main" val="72953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2"/>
            <a:r>
              <a:rPr lang="en-US" b="1" dirty="0">
                <a:solidFill>
                  <a:srgbClr val="FF0000"/>
                </a:solidFill>
                <a:highlight>
                  <a:srgbClr val="FFFF00"/>
                </a:highlight>
              </a:rPr>
              <a:t>https://www.cdc.gov/asthma/brfss/2016/mapL1.htm    -- 2016 UPDATE HERE</a:t>
            </a:r>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fld id="{545B3E12-7334-413D-8365-8A2AE282B5FB}" type="slidenum">
              <a:rPr lang="en-US" smtClean="0"/>
              <a:t>4</a:t>
            </a:fld>
            <a:endParaRPr lang="en-US"/>
          </a:p>
        </p:txBody>
      </p:sp>
    </p:spTree>
    <p:extLst>
      <p:ext uri="{BB962C8B-B14F-4D97-AF65-F5344CB8AC3E}">
        <p14:creationId xmlns:p14="http://schemas.microsoft.com/office/powerpoint/2010/main" val="279987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https://www.cdc.gov/asthma/brfss/2016/mapC1.htm    -- 2016 UPDATE HERE</a:t>
            </a:r>
          </a:p>
          <a:p>
            <a:endParaRPr lang="en-US" dirty="0"/>
          </a:p>
          <a:p>
            <a:endParaRPr lang="en-US" dirty="0"/>
          </a:p>
          <a:p>
            <a:r>
              <a:rPr lang="en-US" dirty="0"/>
              <a:t>When</a:t>
            </a:r>
            <a:r>
              <a:rPr lang="en-US" baseline="0" dirty="0"/>
              <a:t> we look at the rate of </a:t>
            </a:r>
            <a:r>
              <a:rPr lang="en-US" b="1" baseline="0" dirty="0"/>
              <a:t>Current Asthma </a:t>
            </a:r>
            <a:r>
              <a:rPr lang="en-US" baseline="0" dirty="0"/>
              <a:t>prevalence among adults in 2016, North Carolina’s rate 8.0%. </a:t>
            </a:r>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5</a:t>
            </a:fld>
            <a:endParaRPr lang="en-US"/>
          </a:p>
        </p:txBody>
      </p:sp>
    </p:spTree>
    <p:extLst>
      <p:ext uri="{BB962C8B-B14F-4D97-AF65-F5344CB8AC3E}">
        <p14:creationId xmlns:p14="http://schemas.microsoft.com/office/powerpoint/2010/main" val="2299812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a:t>
            </a:r>
            <a:r>
              <a:rPr lang="en-US" baseline="0" dirty="0"/>
              <a:t> women are more likely to report current asthma than males. </a:t>
            </a:r>
          </a:p>
          <a:p>
            <a:endParaRPr lang="en-US" baseline="0" dirty="0"/>
          </a:p>
          <a:p>
            <a:r>
              <a:rPr lang="en-US" dirty="0"/>
              <a:t>https://schs.dph.ncdhhs.gov/data/brfss/2016/nc/all/ASTHNOW.html</a:t>
            </a:r>
          </a:p>
        </p:txBody>
      </p:sp>
      <p:sp>
        <p:nvSpPr>
          <p:cNvPr id="4" name="Slide Number Placeholder 3"/>
          <p:cNvSpPr>
            <a:spLocks noGrp="1"/>
          </p:cNvSpPr>
          <p:nvPr>
            <p:ph type="sldNum" sz="quarter" idx="10"/>
          </p:nvPr>
        </p:nvSpPr>
        <p:spPr/>
        <p:txBody>
          <a:bodyPr/>
          <a:lstStyle/>
          <a:p>
            <a:fld id="{545B3E12-7334-413D-8365-8A2AE282B5FB}" type="slidenum">
              <a:rPr lang="en-US" smtClean="0"/>
              <a:t>10</a:t>
            </a:fld>
            <a:endParaRPr lang="en-US"/>
          </a:p>
        </p:txBody>
      </p:sp>
    </p:spTree>
    <p:extLst>
      <p:ext uri="{BB962C8B-B14F-4D97-AF65-F5344CB8AC3E}">
        <p14:creationId xmlns:p14="http://schemas.microsoft.com/office/powerpoint/2010/main" val="290528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Adult</a:t>
            </a:r>
            <a:r>
              <a:rPr lang="en-US" baseline="0" dirty="0"/>
              <a:t> women are more likely to report current asthma than males. </a:t>
            </a:r>
          </a:p>
          <a:p>
            <a:endParaRPr lang="en-US" baseline="0" dirty="0"/>
          </a:p>
          <a:p>
            <a:r>
              <a:rPr lang="en-US" dirty="0"/>
              <a:t>https://schs.dph.ncdhhs.gov/data/brfss/2017/nc/all/ASTHNOW.html</a:t>
            </a:r>
          </a:p>
        </p:txBody>
      </p:sp>
      <p:sp>
        <p:nvSpPr>
          <p:cNvPr id="4" name="Slide Number Placeholder 3"/>
          <p:cNvSpPr>
            <a:spLocks noGrp="1"/>
          </p:cNvSpPr>
          <p:nvPr>
            <p:ph type="sldNum" sz="quarter" idx="10"/>
          </p:nvPr>
        </p:nvSpPr>
        <p:spPr/>
        <p:txBody>
          <a:bodyPr/>
          <a:lstStyle/>
          <a:p>
            <a:fld id="{545B3E12-7334-413D-8365-8A2AE282B5FB}" type="slidenum">
              <a:rPr lang="en-US" smtClean="0"/>
              <a:t>11</a:t>
            </a:fld>
            <a:endParaRPr lang="en-US"/>
          </a:p>
        </p:txBody>
      </p:sp>
    </p:spTree>
    <p:extLst>
      <p:ext uri="{BB962C8B-B14F-4D97-AF65-F5344CB8AC3E}">
        <p14:creationId xmlns:p14="http://schemas.microsoft.com/office/powerpoint/2010/main" val="209823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12</a:t>
            </a:fld>
            <a:endParaRPr lang="en-US"/>
          </a:p>
        </p:txBody>
      </p:sp>
    </p:spTree>
    <p:extLst>
      <p:ext uri="{BB962C8B-B14F-4D97-AF65-F5344CB8AC3E}">
        <p14:creationId xmlns:p14="http://schemas.microsoft.com/office/powerpoint/2010/main" val="524977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13</a:t>
            </a:fld>
            <a:endParaRPr lang="en-US"/>
          </a:p>
        </p:txBody>
      </p:sp>
    </p:spTree>
    <p:extLst>
      <p:ext uri="{BB962C8B-B14F-4D97-AF65-F5344CB8AC3E}">
        <p14:creationId xmlns:p14="http://schemas.microsoft.com/office/powerpoint/2010/main" val="424129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B3E12-7334-413D-8365-8A2AE282B5FB}" type="slidenum">
              <a:rPr lang="en-US" smtClean="0"/>
              <a:t>14</a:t>
            </a:fld>
            <a:endParaRPr lang="en-US"/>
          </a:p>
        </p:txBody>
      </p:sp>
    </p:spTree>
    <p:extLst>
      <p:ext uri="{BB962C8B-B14F-4D97-AF65-F5344CB8AC3E}">
        <p14:creationId xmlns:p14="http://schemas.microsoft.com/office/powerpoint/2010/main" val="199816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4DE35B-A908-4153-BCFB-2D9E695924F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361B6-BAA9-4D68-9A8A-4E00571DD6F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4DE35B-A908-4153-BCFB-2D9E695924F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361B6-BAA9-4D68-9A8A-4E00571DD6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D4DE35B-A908-4153-BCFB-2D9E695924F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361B6-BAA9-4D68-9A8A-4E00571DD6FB}"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4DE35B-A908-4153-BCFB-2D9E695924F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361B6-BAA9-4D68-9A8A-4E00571DD6FB}"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4DE35B-A908-4153-BCFB-2D9E695924FD}"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361B6-BAA9-4D68-9A8A-4E00571DD6F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D4DE35B-A908-4153-BCFB-2D9E695924FD}"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361B6-BAA9-4D68-9A8A-4E00571DD6FB}"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4DE35B-A908-4153-BCFB-2D9E695924FD}"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361B6-BAA9-4D68-9A8A-4E00571DD6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4DE35B-A908-4153-BCFB-2D9E695924FD}"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361B6-BAA9-4D68-9A8A-4E00571DD6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6D4DE35B-A908-4153-BCFB-2D9E695924FD}"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361B6-BAA9-4D68-9A8A-4E00571DD6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D4DE35B-A908-4153-BCFB-2D9E695924FD}"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361B6-BAA9-4D68-9A8A-4E00571DD6FB}"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DE35B-A908-4153-BCFB-2D9E695924FD}"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361B6-BAA9-4D68-9A8A-4E00571DD6FB}"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6D4DE35B-A908-4153-BCFB-2D9E695924FD}" type="datetimeFigureOut">
              <a:rPr lang="en-US" smtClean="0"/>
              <a:t>1/16/2019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88361B6-BAA9-4D68-9A8A-4E00571DD6FB}"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schs.state.nc.us/" TargetMode="External"/><Relationship Id="rId2" Type="http://schemas.openxmlformats.org/officeDocument/2006/relationships/hyperlink" Target="mailto:farnaz.h.chowdhury@dhhs.nc.go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tx1"/>
                </a:solidFill>
              </a:rPr>
              <a:t>North Carolina Asthma Statistics: Nothing to Wheeze At</a:t>
            </a:r>
          </a:p>
        </p:txBody>
      </p:sp>
      <p:sp>
        <p:nvSpPr>
          <p:cNvPr id="3" name="Subtitle 2"/>
          <p:cNvSpPr>
            <a:spLocks noGrp="1"/>
          </p:cNvSpPr>
          <p:nvPr>
            <p:ph type="subTitle" idx="1"/>
          </p:nvPr>
        </p:nvSpPr>
        <p:spPr>
          <a:xfrm>
            <a:off x="1371600" y="4114799"/>
            <a:ext cx="6400800" cy="1295401"/>
          </a:xfrm>
        </p:spPr>
        <p:txBody>
          <a:bodyPr>
            <a:normAutofit fontScale="92500" lnSpcReduction="10000"/>
          </a:bodyPr>
          <a:lstStyle/>
          <a:p>
            <a:r>
              <a:rPr lang="en-US" dirty="0">
                <a:solidFill>
                  <a:schemeClr val="tx1"/>
                </a:solidFill>
              </a:rPr>
              <a:t>Farnaz Chowdhury</a:t>
            </a:r>
          </a:p>
          <a:p>
            <a:r>
              <a:rPr lang="en-US" dirty="0">
                <a:solidFill>
                  <a:schemeClr val="tx1"/>
                </a:solidFill>
              </a:rPr>
              <a:t>North Carolina Department of Health &amp; Human Services Division of Public Health</a:t>
            </a:r>
          </a:p>
          <a:p>
            <a:r>
              <a:rPr lang="en-US" dirty="0">
                <a:solidFill>
                  <a:schemeClr val="tx1"/>
                </a:solidFill>
              </a:rPr>
              <a:t> State Center for Health Statistics</a:t>
            </a:r>
          </a:p>
          <a:p>
            <a:endParaRPr lang="en-US" dirty="0"/>
          </a:p>
        </p:txBody>
      </p:sp>
      <p:pic>
        <p:nvPicPr>
          <p:cNvPr id="2054" name="Picture 6" descr="N.C. State Center for Health Statistics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048374"/>
            <a:ext cx="3619500" cy="8096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49D8A97-65BB-483C-8630-9455AA2637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551" y="5475093"/>
            <a:ext cx="1847850" cy="1382907"/>
          </a:xfrm>
          <a:prstGeom prst="rect">
            <a:avLst/>
          </a:prstGeom>
        </p:spPr>
      </p:pic>
    </p:spTree>
    <p:extLst>
      <p:ext uri="{BB962C8B-B14F-4D97-AF65-F5344CB8AC3E}">
        <p14:creationId xmlns:p14="http://schemas.microsoft.com/office/powerpoint/2010/main" val="126218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701" y="228600"/>
            <a:ext cx="8355171" cy="1600438"/>
          </a:xfrm>
          <a:prstGeom prst="rect">
            <a:avLst/>
          </a:prstGeom>
          <a:noFill/>
        </p:spPr>
        <p:txBody>
          <a:bodyPr wrap="none" rtlCol="0">
            <a:spAutoFit/>
          </a:bodyPr>
          <a:lstStyle/>
          <a:p>
            <a:pPr algn="ctr"/>
            <a:r>
              <a:rPr lang="en-US" sz="4000" b="1" dirty="0"/>
              <a:t>NC Adult Current Asthma Prevalence </a:t>
            </a:r>
          </a:p>
          <a:p>
            <a:pPr algn="ctr"/>
            <a:r>
              <a:rPr lang="en-US" sz="4000" b="1" dirty="0"/>
              <a:t>Rates by Gender, 2016 </a:t>
            </a:r>
            <a:endParaRPr lang="en-US" sz="4000" dirty="0"/>
          </a:p>
          <a:p>
            <a:pPr algn="ctr"/>
            <a:endParaRPr lang="en-US" dirty="0"/>
          </a:p>
        </p:txBody>
      </p:sp>
      <p:graphicFrame>
        <p:nvGraphicFramePr>
          <p:cNvPr id="4" name="Chart 3">
            <a:extLst>
              <a:ext uri="{FF2B5EF4-FFF2-40B4-BE49-F238E27FC236}">
                <a16:creationId xmlns:a16="http://schemas.microsoft.com/office/drawing/2014/main" id="{00CD38BE-3E56-47B7-BA84-A92EBCE7D213}"/>
              </a:ext>
            </a:extLst>
          </p:cNvPr>
          <p:cNvGraphicFramePr>
            <a:graphicFrameLocks/>
          </p:cNvGraphicFramePr>
          <p:nvPr>
            <p:extLst>
              <p:ext uri="{D42A27DB-BD31-4B8C-83A1-F6EECF244321}">
                <p14:modId xmlns:p14="http://schemas.microsoft.com/office/powerpoint/2010/main" val="375257128"/>
              </p:ext>
            </p:extLst>
          </p:nvPr>
        </p:nvGraphicFramePr>
        <p:xfrm>
          <a:off x="985838" y="1817315"/>
          <a:ext cx="7172324" cy="4429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279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701" y="228600"/>
            <a:ext cx="8355171" cy="1600438"/>
          </a:xfrm>
          <a:prstGeom prst="rect">
            <a:avLst/>
          </a:prstGeom>
          <a:noFill/>
        </p:spPr>
        <p:txBody>
          <a:bodyPr wrap="none" rtlCol="0">
            <a:spAutoFit/>
          </a:bodyPr>
          <a:lstStyle/>
          <a:p>
            <a:pPr algn="ctr"/>
            <a:r>
              <a:rPr lang="en-US" sz="4000" b="1" dirty="0"/>
              <a:t>NC Adult Current Asthma Prevalence </a:t>
            </a:r>
          </a:p>
          <a:p>
            <a:pPr algn="ctr"/>
            <a:r>
              <a:rPr lang="en-US" sz="4000" b="1" dirty="0"/>
              <a:t>Rates by Gender, 2017 </a:t>
            </a:r>
            <a:endParaRPr lang="en-US" sz="4000" dirty="0"/>
          </a:p>
          <a:p>
            <a:pPr algn="ctr"/>
            <a:endParaRPr lang="en-US" dirty="0"/>
          </a:p>
        </p:txBody>
      </p:sp>
      <p:graphicFrame>
        <p:nvGraphicFramePr>
          <p:cNvPr id="4" name="Chart 3">
            <a:extLst>
              <a:ext uri="{FF2B5EF4-FFF2-40B4-BE49-F238E27FC236}">
                <a16:creationId xmlns:a16="http://schemas.microsoft.com/office/drawing/2014/main" id="{B4DC5216-4A9C-4D75-BC84-F64DBB58459F}"/>
              </a:ext>
            </a:extLst>
          </p:cNvPr>
          <p:cNvGraphicFramePr>
            <a:graphicFrameLocks/>
          </p:cNvGraphicFramePr>
          <p:nvPr>
            <p:extLst>
              <p:ext uri="{D42A27DB-BD31-4B8C-83A1-F6EECF244321}">
                <p14:modId xmlns:p14="http://schemas.microsoft.com/office/powerpoint/2010/main" val="3635173563"/>
              </p:ext>
            </p:extLst>
          </p:nvPr>
        </p:nvGraphicFramePr>
        <p:xfrm>
          <a:off x="859741" y="1676400"/>
          <a:ext cx="7424518" cy="4702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24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701" y="228600"/>
            <a:ext cx="8355172" cy="1600438"/>
          </a:xfrm>
          <a:prstGeom prst="rect">
            <a:avLst/>
          </a:prstGeom>
          <a:noFill/>
        </p:spPr>
        <p:txBody>
          <a:bodyPr wrap="none" rtlCol="0">
            <a:spAutoFit/>
          </a:bodyPr>
          <a:lstStyle/>
          <a:p>
            <a:pPr algn="ctr"/>
            <a:r>
              <a:rPr lang="en-US" sz="4000" b="1" dirty="0"/>
              <a:t>NC Adult Current Asthma Prevalence </a:t>
            </a:r>
          </a:p>
          <a:p>
            <a:pPr algn="ctr"/>
            <a:r>
              <a:rPr lang="en-US" sz="4000" b="1" dirty="0"/>
              <a:t>Rates by Race/Ethnicity, 2016</a:t>
            </a:r>
            <a:endParaRPr lang="en-US" sz="4000" dirty="0"/>
          </a:p>
          <a:p>
            <a:pPr algn="ctr"/>
            <a:endParaRPr lang="en-US" dirty="0"/>
          </a:p>
        </p:txBody>
      </p:sp>
      <p:graphicFrame>
        <p:nvGraphicFramePr>
          <p:cNvPr id="5" name="Chart 4">
            <a:extLst>
              <a:ext uri="{FF2B5EF4-FFF2-40B4-BE49-F238E27FC236}">
                <a16:creationId xmlns:a16="http://schemas.microsoft.com/office/drawing/2014/main" id="{8658DF4B-7FF1-41F8-BD38-305D71A623AB}"/>
              </a:ext>
            </a:extLst>
          </p:cNvPr>
          <p:cNvGraphicFramePr>
            <a:graphicFrameLocks/>
          </p:cNvGraphicFramePr>
          <p:nvPr>
            <p:extLst>
              <p:ext uri="{D42A27DB-BD31-4B8C-83A1-F6EECF244321}">
                <p14:modId xmlns:p14="http://schemas.microsoft.com/office/powerpoint/2010/main" val="2609088377"/>
              </p:ext>
            </p:extLst>
          </p:nvPr>
        </p:nvGraphicFramePr>
        <p:xfrm>
          <a:off x="646069" y="1600200"/>
          <a:ext cx="7851861" cy="49601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091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701" y="228600"/>
            <a:ext cx="8355172" cy="1600438"/>
          </a:xfrm>
          <a:prstGeom prst="rect">
            <a:avLst/>
          </a:prstGeom>
          <a:noFill/>
        </p:spPr>
        <p:txBody>
          <a:bodyPr wrap="none" rtlCol="0">
            <a:spAutoFit/>
          </a:bodyPr>
          <a:lstStyle/>
          <a:p>
            <a:pPr algn="ctr"/>
            <a:r>
              <a:rPr lang="en-US" sz="4000" b="1" dirty="0"/>
              <a:t>NC Adult Current Asthma Prevalence </a:t>
            </a:r>
          </a:p>
          <a:p>
            <a:pPr algn="ctr"/>
            <a:r>
              <a:rPr lang="en-US" sz="4000" b="1" dirty="0"/>
              <a:t>Rates by Race/Ethnicity, 2017</a:t>
            </a:r>
            <a:endParaRPr lang="en-US" sz="4000" dirty="0"/>
          </a:p>
          <a:p>
            <a:pPr algn="ctr"/>
            <a:endParaRPr lang="en-US" dirty="0"/>
          </a:p>
        </p:txBody>
      </p:sp>
      <p:graphicFrame>
        <p:nvGraphicFramePr>
          <p:cNvPr id="4" name="Chart 3">
            <a:extLst>
              <a:ext uri="{FF2B5EF4-FFF2-40B4-BE49-F238E27FC236}">
                <a16:creationId xmlns:a16="http://schemas.microsoft.com/office/drawing/2014/main" id="{B2DBE2C8-677B-481E-A0B7-05A0CA44376D}"/>
              </a:ext>
            </a:extLst>
          </p:cNvPr>
          <p:cNvGraphicFramePr>
            <a:graphicFrameLocks/>
          </p:cNvGraphicFramePr>
          <p:nvPr>
            <p:extLst>
              <p:ext uri="{D42A27DB-BD31-4B8C-83A1-F6EECF244321}">
                <p14:modId xmlns:p14="http://schemas.microsoft.com/office/powerpoint/2010/main" val="3895017147"/>
              </p:ext>
            </p:extLst>
          </p:nvPr>
        </p:nvGraphicFramePr>
        <p:xfrm>
          <a:off x="625078" y="1661746"/>
          <a:ext cx="7893844"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9931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701" y="228600"/>
            <a:ext cx="8355172" cy="1600438"/>
          </a:xfrm>
          <a:prstGeom prst="rect">
            <a:avLst/>
          </a:prstGeom>
          <a:noFill/>
        </p:spPr>
        <p:txBody>
          <a:bodyPr wrap="none" rtlCol="0">
            <a:spAutoFit/>
          </a:bodyPr>
          <a:lstStyle/>
          <a:p>
            <a:pPr algn="ctr"/>
            <a:r>
              <a:rPr lang="en-US" sz="4000" b="1" dirty="0"/>
              <a:t>NC Adult Current Asthma Prevalence </a:t>
            </a:r>
          </a:p>
          <a:p>
            <a:pPr algn="ctr"/>
            <a:r>
              <a:rPr lang="en-US" sz="4000" b="1" dirty="0"/>
              <a:t>Rates by Age Group, 2016</a:t>
            </a:r>
            <a:endParaRPr lang="en-US" sz="4000" dirty="0"/>
          </a:p>
          <a:p>
            <a:pPr algn="ctr"/>
            <a:endParaRPr lang="en-US" dirty="0"/>
          </a:p>
        </p:txBody>
      </p:sp>
      <p:graphicFrame>
        <p:nvGraphicFramePr>
          <p:cNvPr id="4" name="Chart 3">
            <a:extLst>
              <a:ext uri="{FF2B5EF4-FFF2-40B4-BE49-F238E27FC236}">
                <a16:creationId xmlns:a16="http://schemas.microsoft.com/office/drawing/2014/main" id="{70399B7A-EBB6-41FF-BC9B-A4B92B10B3CF}"/>
              </a:ext>
            </a:extLst>
          </p:cNvPr>
          <p:cNvGraphicFramePr>
            <a:graphicFrameLocks/>
          </p:cNvGraphicFramePr>
          <p:nvPr>
            <p:extLst>
              <p:ext uri="{D42A27DB-BD31-4B8C-83A1-F6EECF244321}">
                <p14:modId xmlns:p14="http://schemas.microsoft.com/office/powerpoint/2010/main" val="3087713386"/>
              </p:ext>
            </p:extLst>
          </p:nvPr>
        </p:nvGraphicFramePr>
        <p:xfrm>
          <a:off x="495300" y="1591462"/>
          <a:ext cx="8153400" cy="50030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4850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701" y="228600"/>
            <a:ext cx="8355172" cy="1600438"/>
          </a:xfrm>
          <a:prstGeom prst="rect">
            <a:avLst/>
          </a:prstGeom>
          <a:noFill/>
        </p:spPr>
        <p:txBody>
          <a:bodyPr wrap="none" rtlCol="0">
            <a:spAutoFit/>
          </a:bodyPr>
          <a:lstStyle/>
          <a:p>
            <a:pPr algn="ctr"/>
            <a:r>
              <a:rPr lang="en-US" sz="4000" b="1" dirty="0"/>
              <a:t>NC Adult Current Asthma Prevalence </a:t>
            </a:r>
          </a:p>
          <a:p>
            <a:pPr algn="ctr"/>
            <a:r>
              <a:rPr lang="en-US" sz="4000" b="1" dirty="0"/>
              <a:t>Rates by Age Group, 2017</a:t>
            </a:r>
            <a:endParaRPr lang="en-US" sz="4000" dirty="0"/>
          </a:p>
          <a:p>
            <a:pPr algn="ctr"/>
            <a:endParaRPr lang="en-US" dirty="0"/>
          </a:p>
        </p:txBody>
      </p:sp>
      <p:graphicFrame>
        <p:nvGraphicFramePr>
          <p:cNvPr id="4" name="Chart 3">
            <a:extLst>
              <a:ext uri="{FF2B5EF4-FFF2-40B4-BE49-F238E27FC236}">
                <a16:creationId xmlns:a16="http://schemas.microsoft.com/office/drawing/2014/main" id="{F9756340-9107-4DF2-87AA-EA59F2199EA7}"/>
              </a:ext>
            </a:extLst>
          </p:cNvPr>
          <p:cNvGraphicFramePr>
            <a:graphicFrameLocks/>
          </p:cNvGraphicFramePr>
          <p:nvPr>
            <p:extLst>
              <p:ext uri="{D42A27DB-BD31-4B8C-83A1-F6EECF244321}">
                <p14:modId xmlns:p14="http://schemas.microsoft.com/office/powerpoint/2010/main" val="188738137"/>
              </p:ext>
            </p:extLst>
          </p:nvPr>
        </p:nvGraphicFramePr>
        <p:xfrm>
          <a:off x="602664" y="1676400"/>
          <a:ext cx="7938672" cy="4836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9161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701" y="228600"/>
            <a:ext cx="8355172" cy="1600438"/>
          </a:xfrm>
          <a:prstGeom prst="rect">
            <a:avLst/>
          </a:prstGeom>
          <a:noFill/>
        </p:spPr>
        <p:txBody>
          <a:bodyPr wrap="none" rtlCol="0">
            <a:spAutoFit/>
          </a:bodyPr>
          <a:lstStyle/>
          <a:p>
            <a:pPr algn="ctr"/>
            <a:r>
              <a:rPr lang="en-US" sz="4000" b="1" dirty="0"/>
              <a:t>NC Adult Current Asthma Prevalence </a:t>
            </a:r>
          </a:p>
          <a:p>
            <a:pPr algn="ctr"/>
            <a:r>
              <a:rPr lang="en-US" sz="4000" b="1" dirty="0"/>
              <a:t>Rates by Household Income, 2016</a:t>
            </a:r>
            <a:endParaRPr lang="en-US" sz="4000" dirty="0"/>
          </a:p>
          <a:p>
            <a:pPr algn="ctr"/>
            <a:endParaRPr lang="en-US" dirty="0"/>
          </a:p>
        </p:txBody>
      </p:sp>
      <p:graphicFrame>
        <p:nvGraphicFramePr>
          <p:cNvPr id="4" name="Chart 3">
            <a:extLst>
              <a:ext uri="{FF2B5EF4-FFF2-40B4-BE49-F238E27FC236}">
                <a16:creationId xmlns:a16="http://schemas.microsoft.com/office/drawing/2014/main" id="{E4A3665F-13F9-41DB-8507-41A8F9F806F6}"/>
              </a:ext>
            </a:extLst>
          </p:cNvPr>
          <p:cNvGraphicFramePr>
            <a:graphicFrameLocks/>
          </p:cNvGraphicFramePr>
          <p:nvPr>
            <p:extLst>
              <p:ext uri="{D42A27DB-BD31-4B8C-83A1-F6EECF244321}">
                <p14:modId xmlns:p14="http://schemas.microsoft.com/office/powerpoint/2010/main" val="1089910334"/>
              </p:ext>
            </p:extLst>
          </p:nvPr>
        </p:nvGraphicFramePr>
        <p:xfrm>
          <a:off x="457200" y="1600200"/>
          <a:ext cx="8229600" cy="4931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558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1701" y="228600"/>
            <a:ext cx="8355172" cy="1600438"/>
          </a:xfrm>
          <a:prstGeom prst="rect">
            <a:avLst/>
          </a:prstGeom>
          <a:noFill/>
        </p:spPr>
        <p:txBody>
          <a:bodyPr wrap="none" rtlCol="0">
            <a:spAutoFit/>
          </a:bodyPr>
          <a:lstStyle/>
          <a:p>
            <a:pPr algn="ctr"/>
            <a:r>
              <a:rPr lang="en-US" sz="4000" b="1" dirty="0"/>
              <a:t>NC Adult Current Asthma Prevalence </a:t>
            </a:r>
          </a:p>
          <a:p>
            <a:pPr algn="ctr"/>
            <a:r>
              <a:rPr lang="en-US" sz="4000" b="1" dirty="0"/>
              <a:t>Rates by Household Income, 2017</a:t>
            </a:r>
            <a:endParaRPr lang="en-US" sz="4000" dirty="0"/>
          </a:p>
          <a:p>
            <a:pPr algn="ctr"/>
            <a:endParaRPr lang="en-US" dirty="0"/>
          </a:p>
        </p:txBody>
      </p:sp>
      <p:graphicFrame>
        <p:nvGraphicFramePr>
          <p:cNvPr id="5" name="Chart 4">
            <a:extLst>
              <a:ext uri="{FF2B5EF4-FFF2-40B4-BE49-F238E27FC236}">
                <a16:creationId xmlns:a16="http://schemas.microsoft.com/office/drawing/2014/main" id="{583E87AF-8D2D-4465-9E63-B74AAA957246}"/>
              </a:ext>
            </a:extLst>
          </p:cNvPr>
          <p:cNvGraphicFramePr>
            <a:graphicFrameLocks/>
          </p:cNvGraphicFramePr>
          <p:nvPr>
            <p:extLst>
              <p:ext uri="{D42A27DB-BD31-4B8C-83A1-F6EECF244321}">
                <p14:modId xmlns:p14="http://schemas.microsoft.com/office/powerpoint/2010/main" val="2265783046"/>
              </p:ext>
            </p:extLst>
          </p:nvPr>
        </p:nvGraphicFramePr>
        <p:xfrm>
          <a:off x="525078" y="1752600"/>
          <a:ext cx="8148418" cy="4764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650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733" y="228600"/>
            <a:ext cx="9426133" cy="1815882"/>
          </a:xfrm>
          <a:prstGeom prst="rect">
            <a:avLst/>
          </a:prstGeom>
          <a:noFill/>
        </p:spPr>
        <p:txBody>
          <a:bodyPr wrap="square" rtlCol="0">
            <a:spAutoFit/>
          </a:bodyPr>
          <a:lstStyle/>
          <a:p>
            <a:pPr algn="ctr">
              <a:defRPr sz="1800" b="1" i="0" u="none" strike="noStrike" kern="1200" baseline="0">
                <a:solidFill>
                  <a:sysClr val="windowText" lastClr="000000"/>
                </a:solidFill>
                <a:latin typeface="+mn-lt"/>
                <a:ea typeface="+mn-ea"/>
                <a:cs typeface="+mn-cs"/>
              </a:defRPr>
            </a:pPr>
            <a:r>
              <a:rPr lang="en-US" sz="3600" b="1" dirty="0"/>
              <a:t>NC Adult Current Asthma Prevalence </a:t>
            </a:r>
          </a:p>
          <a:p>
            <a:pPr algn="ctr">
              <a:defRPr sz="1800" b="1" i="0" u="none" strike="noStrike" kern="1200" baseline="0">
                <a:solidFill>
                  <a:sysClr val="windowText" lastClr="000000"/>
                </a:solidFill>
                <a:latin typeface="+mn-lt"/>
                <a:ea typeface="+mn-ea"/>
                <a:cs typeface="+mn-cs"/>
              </a:defRPr>
            </a:pPr>
            <a:r>
              <a:rPr lang="en-US" sz="3600" b="1" dirty="0"/>
              <a:t>by Comorbid Conditions/Risk Factors, 2016</a:t>
            </a:r>
          </a:p>
          <a:p>
            <a:pPr algn="ctr">
              <a:defRPr sz="1800" b="1" i="0" u="none" strike="noStrike" kern="1200" baseline="0">
                <a:solidFill>
                  <a:sysClr val="windowText" lastClr="000000"/>
                </a:solidFill>
                <a:latin typeface="+mn-lt"/>
                <a:ea typeface="+mn-ea"/>
                <a:cs typeface="+mn-cs"/>
              </a:defRPr>
            </a:pPr>
            <a:endParaRPr lang="en-US" sz="4000" b="1" dirty="0"/>
          </a:p>
        </p:txBody>
      </p:sp>
      <p:sp>
        <p:nvSpPr>
          <p:cNvPr id="2" name="TextBox 1">
            <a:extLst>
              <a:ext uri="{FF2B5EF4-FFF2-40B4-BE49-F238E27FC236}">
                <a16:creationId xmlns:a16="http://schemas.microsoft.com/office/drawing/2014/main" id="{46E52E60-3212-41A7-8615-BD45E9741C04}"/>
              </a:ext>
            </a:extLst>
          </p:cNvPr>
          <p:cNvSpPr txBox="1"/>
          <p:nvPr/>
        </p:nvSpPr>
        <p:spPr>
          <a:xfrm>
            <a:off x="1779367" y="6400800"/>
            <a:ext cx="7593233" cy="307777"/>
          </a:xfrm>
          <a:prstGeom prst="rect">
            <a:avLst/>
          </a:prstGeom>
          <a:noFill/>
        </p:spPr>
        <p:txBody>
          <a:bodyPr wrap="square" rtlCol="0">
            <a:spAutoFit/>
          </a:bodyPr>
          <a:lstStyle/>
          <a:p>
            <a:r>
              <a:rPr lang="en-US" sz="1400" dirty="0"/>
              <a:t>*Disability Status phasing out next year, being replaced by Functional Disability.</a:t>
            </a:r>
          </a:p>
        </p:txBody>
      </p:sp>
      <p:graphicFrame>
        <p:nvGraphicFramePr>
          <p:cNvPr id="5" name="Chart 4">
            <a:extLst>
              <a:ext uri="{FF2B5EF4-FFF2-40B4-BE49-F238E27FC236}">
                <a16:creationId xmlns:a16="http://schemas.microsoft.com/office/drawing/2014/main" id="{82D69FB0-0D09-43D3-BD15-DE1FDB1810ED}"/>
              </a:ext>
            </a:extLst>
          </p:cNvPr>
          <p:cNvGraphicFramePr>
            <a:graphicFrameLocks/>
          </p:cNvGraphicFramePr>
          <p:nvPr>
            <p:extLst>
              <p:ext uri="{D42A27DB-BD31-4B8C-83A1-F6EECF244321}">
                <p14:modId xmlns:p14="http://schemas.microsoft.com/office/powerpoint/2010/main" val="1549338386"/>
              </p:ext>
            </p:extLst>
          </p:nvPr>
        </p:nvGraphicFramePr>
        <p:xfrm>
          <a:off x="788767" y="1544657"/>
          <a:ext cx="7772400" cy="4782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309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733" y="228600"/>
            <a:ext cx="9426133" cy="1815882"/>
          </a:xfrm>
          <a:prstGeom prst="rect">
            <a:avLst/>
          </a:prstGeom>
          <a:noFill/>
        </p:spPr>
        <p:txBody>
          <a:bodyPr wrap="square" rtlCol="0">
            <a:spAutoFit/>
          </a:bodyPr>
          <a:lstStyle/>
          <a:p>
            <a:pPr algn="ctr">
              <a:defRPr sz="1800" b="1" i="0" u="none" strike="noStrike" kern="1200" baseline="0">
                <a:solidFill>
                  <a:sysClr val="windowText" lastClr="000000"/>
                </a:solidFill>
                <a:latin typeface="+mn-lt"/>
                <a:ea typeface="+mn-ea"/>
                <a:cs typeface="+mn-cs"/>
              </a:defRPr>
            </a:pPr>
            <a:r>
              <a:rPr lang="en-US" sz="3600" b="1" dirty="0"/>
              <a:t>NC Adult Current Asthma Prevalence </a:t>
            </a:r>
          </a:p>
          <a:p>
            <a:pPr algn="ctr">
              <a:defRPr sz="1800" b="1" i="0" u="none" strike="noStrike" kern="1200" baseline="0">
                <a:solidFill>
                  <a:sysClr val="windowText" lastClr="000000"/>
                </a:solidFill>
                <a:latin typeface="+mn-lt"/>
                <a:ea typeface="+mn-ea"/>
                <a:cs typeface="+mn-cs"/>
              </a:defRPr>
            </a:pPr>
            <a:r>
              <a:rPr lang="en-US" sz="3600" b="1" dirty="0"/>
              <a:t>by Comorbid Conditions/Risk Factors, 2017</a:t>
            </a:r>
          </a:p>
          <a:p>
            <a:pPr algn="ctr">
              <a:defRPr sz="1800" b="1" i="0" u="none" strike="noStrike" kern="1200" baseline="0">
                <a:solidFill>
                  <a:sysClr val="windowText" lastClr="000000"/>
                </a:solidFill>
                <a:latin typeface="+mn-lt"/>
                <a:ea typeface="+mn-ea"/>
                <a:cs typeface="+mn-cs"/>
              </a:defRPr>
            </a:pPr>
            <a:endParaRPr lang="en-US" sz="4000" b="1" dirty="0"/>
          </a:p>
        </p:txBody>
      </p:sp>
      <p:graphicFrame>
        <p:nvGraphicFramePr>
          <p:cNvPr id="4" name="Chart 3">
            <a:extLst>
              <a:ext uri="{FF2B5EF4-FFF2-40B4-BE49-F238E27FC236}">
                <a16:creationId xmlns:a16="http://schemas.microsoft.com/office/drawing/2014/main" id="{0E8DF794-F4E5-4EE3-AE8F-A33F1B17D787}"/>
              </a:ext>
            </a:extLst>
          </p:cNvPr>
          <p:cNvGraphicFramePr>
            <a:graphicFrameLocks/>
          </p:cNvGraphicFramePr>
          <p:nvPr>
            <p:extLst>
              <p:ext uri="{D42A27DB-BD31-4B8C-83A1-F6EECF244321}">
                <p14:modId xmlns:p14="http://schemas.microsoft.com/office/powerpoint/2010/main" val="2684698444"/>
              </p:ext>
            </p:extLst>
          </p:nvPr>
        </p:nvGraphicFramePr>
        <p:xfrm>
          <a:off x="519256" y="1524000"/>
          <a:ext cx="8105488" cy="49594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275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5757672"/>
          </a:xfrm>
        </p:spPr>
        <p:txBody>
          <a:bodyPr/>
          <a:lstStyle/>
          <a:p>
            <a:r>
              <a:rPr lang="en-US" b="1" dirty="0">
                <a:solidFill>
                  <a:schemeClr val="tx1"/>
                </a:solidFill>
              </a:rPr>
              <a:t>Adult Asthma </a:t>
            </a:r>
            <a:br>
              <a:rPr lang="en-US" b="1" dirty="0">
                <a:solidFill>
                  <a:schemeClr val="tx1"/>
                </a:solidFill>
              </a:rPr>
            </a:br>
            <a:r>
              <a:rPr lang="en-US" b="1" dirty="0">
                <a:solidFill>
                  <a:schemeClr val="tx1"/>
                </a:solidFill>
              </a:rPr>
              <a:t>Prevalence</a:t>
            </a:r>
          </a:p>
        </p:txBody>
      </p:sp>
    </p:spTree>
    <p:extLst>
      <p:ext uri="{BB962C8B-B14F-4D97-AF65-F5344CB8AC3E}">
        <p14:creationId xmlns:p14="http://schemas.microsoft.com/office/powerpoint/2010/main" val="3783924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5757672"/>
          </a:xfrm>
        </p:spPr>
        <p:txBody>
          <a:bodyPr/>
          <a:lstStyle/>
          <a:p>
            <a:r>
              <a:rPr lang="en-US" b="1" dirty="0">
                <a:solidFill>
                  <a:schemeClr val="tx1"/>
                </a:solidFill>
              </a:rPr>
              <a:t>Asthma Hospitalizations</a:t>
            </a:r>
          </a:p>
        </p:txBody>
      </p:sp>
    </p:spTree>
    <p:extLst>
      <p:ext uri="{BB962C8B-B14F-4D97-AF65-F5344CB8AC3E}">
        <p14:creationId xmlns:p14="http://schemas.microsoft.com/office/powerpoint/2010/main" val="3199076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40793393"/>
              </p:ext>
            </p:extLst>
          </p:nvPr>
        </p:nvGraphicFramePr>
        <p:xfrm>
          <a:off x="533400" y="2514600"/>
          <a:ext cx="8153400" cy="3886202"/>
        </p:xfrm>
        <a:graphic>
          <a:graphicData uri="http://schemas.openxmlformats.org/drawingml/2006/table">
            <a:tbl>
              <a:tblPr>
                <a:tableStyleId>{5C22544A-7EE6-4342-B048-85BDC9FD1C3A}</a:tableStyleId>
              </a:tblPr>
              <a:tblGrid>
                <a:gridCol w="6071681">
                  <a:extLst>
                    <a:ext uri="{9D8B030D-6E8A-4147-A177-3AD203B41FA5}">
                      <a16:colId xmlns:a16="http://schemas.microsoft.com/office/drawing/2014/main" val="20000"/>
                    </a:ext>
                  </a:extLst>
                </a:gridCol>
                <a:gridCol w="2081719">
                  <a:extLst>
                    <a:ext uri="{9D8B030D-6E8A-4147-A177-3AD203B41FA5}">
                      <a16:colId xmlns:a16="http://schemas.microsoft.com/office/drawing/2014/main" val="20001"/>
                    </a:ext>
                  </a:extLst>
                </a:gridCol>
              </a:tblGrid>
              <a:tr h="661234">
                <a:tc>
                  <a:txBody>
                    <a:bodyPr/>
                    <a:lstStyle/>
                    <a:p>
                      <a:pPr algn="l" fontAlgn="ctr"/>
                      <a:r>
                        <a:rPr lang="en-US" sz="2400" b="1" u="none" strike="noStrike" dirty="0">
                          <a:effectLst/>
                        </a:rPr>
                        <a:t>Total Hospital</a:t>
                      </a:r>
                      <a:r>
                        <a:rPr lang="en-US" sz="2400" b="1" u="none" strike="noStrike" baseline="0" dirty="0">
                          <a:effectLst/>
                        </a:rPr>
                        <a:t> </a:t>
                      </a:r>
                      <a:r>
                        <a:rPr lang="en-US" sz="2400" b="1" u="none" strike="noStrike" dirty="0">
                          <a:effectLst/>
                        </a:rPr>
                        <a:t>Discharges</a:t>
                      </a:r>
                      <a:endParaRPr lang="en-US" sz="2400" b="1" i="0" u="none" strike="noStrike" dirty="0">
                        <a:solidFill>
                          <a:srgbClr val="000000"/>
                        </a:solidFill>
                        <a:effectLst/>
                        <a:latin typeface="Tahoma"/>
                      </a:endParaRPr>
                    </a:p>
                  </a:txBody>
                  <a:tcPr marL="9525" marR="9525" marT="9525" marB="0" anchor="ctr"/>
                </a:tc>
                <a:tc>
                  <a:txBody>
                    <a:bodyPr/>
                    <a:lstStyle/>
                    <a:p>
                      <a:pPr algn="r" fontAlgn="b"/>
                      <a:r>
                        <a:rPr lang="en-US" sz="2400" b="1" dirty="0"/>
                        <a:t>4,956</a:t>
                      </a:r>
                      <a:endParaRPr lang="en-US" sz="2400" b="1" i="0" u="none" strike="noStrike" dirty="0">
                        <a:solidFill>
                          <a:srgbClr val="000000"/>
                        </a:solidFill>
                        <a:effectLst/>
                        <a:latin typeface="Tahoma"/>
                      </a:endParaRPr>
                    </a:p>
                  </a:txBody>
                  <a:tcPr marL="9525" marR="9525" marT="9525" marB="0" anchor="b"/>
                </a:tc>
                <a:extLst>
                  <a:ext uri="{0D108BD9-81ED-4DB2-BD59-A6C34878D82A}">
                    <a16:rowId xmlns:a16="http://schemas.microsoft.com/office/drawing/2014/main" val="10000"/>
                  </a:ext>
                </a:extLst>
              </a:tr>
              <a:tr h="661234">
                <a:tc>
                  <a:txBody>
                    <a:bodyPr/>
                    <a:lstStyle/>
                    <a:p>
                      <a:pPr algn="l" fontAlgn="ctr"/>
                      <a:r>
                        <a:rPr lang="en-US" sz="2400" b="1" u="none" strike="noStrike" dirty="0">
                          <a:effectLst/>
                        </a:rPr>
                        <a:t>Discharge Rate per 100,000 Population </a:t>
                      </a:r>
                      <a:endParaRPr lang="en-US" sz="2400" b="1" i="0" u="none" strike="noStrike" dirty="0">
                        <a:solidFill>
                          <a:srgbClr val="000000"/>
                        </a:solidFill>
                        <a:effectLst/>
                        <a:latin typeface="Tahoma"/>
                      </a:endParaRPr>
                    </a:p>
                  </a:txBody>
                  <a:tcPr marL="9525" marR="9525" marT="9525" marB="0" anchor="ctr"/>
                </a:tc>
                <a:tc>
                  <a:txBody>
                    <a:bodyPr/>
                    <a:lstStyle/>
                    <a:p>
                      <a:pPr algn="r" fontAlgn="b"/>
                      <a:r>
                        <a:rPr lang="en-US" sz="2400" b="1" u="none" strike="noStrike" dirty="0">
                          <a:effectLst/>
                        </a:rPr>
                        <a:t>48.8</a:t>
                      </a:r>
                      <a:endParaRPr lang="en-US" sz="2400" b="1" i="0" u="none" strike="noStrike" dirty="0">
                        <a:solidFill>
                          <a:srgbClr val="000000"/>
                        </a:solidFill>
                        <a:effectLst/>
                        <a:latin typeface="Tahoma"/>
                      </a:endParaRPr>
                    </a:p>
                  </a:txBody>
                  <a:tcPr marL="9525" marR="9525" marT="9525" marB="0" anchor="b"/>
                </a:tc>
                <a:extLst>
                  <a:ext uri="{0D108BD9-81ED-4DB2-BD59-A6C34878D82A}">
                    <a16:rowId xmlns:a16="http://schemas.microsoft.com/office/drawing/2014/main" val="10001"/>
                  </a:ext>
                </a:extLst>
              </a:tr>
              <a:tr h="661234">
                <a:tc>
                  <a:txBody>
                    <a:bodyPr/>
                    <a:lstStyle/>
                    <a:p>
                      <a:pPr algn="l" fontAlgn="ctr"/>
                      <a:r>
                        <a:rPr lang="en-US" sz="2400" b="1" u="none" strike="noStrike" dirty="0">
                          <a:effectLst/>
                        </a:rPr>
                        <a:t>Average Length of Stay (in days) </a:t>
                      </a:r>
                      <a:endParaRPr lang="en-US" sz="2400" b="1" i="0" u="none" strike="noStrike" dirty="0">
                        <a:solidFill>
                          <a:srgbClr val="000000"/>
                        </a:solidFill>
                        <a:effectLst/>
                        <a:latin typeface="Tahoma"/>
                      </a:endParaRPr>
                    </a:p>
                  </a:txBody>
                  <a:tcPr marL="9525" marR="9525" marT="9525" marB="0" anchor="ctr"/>
                </a:tc>
                <a:tc>
                  <a:txBody>
                    <a:bodyPr/>
                    <a:lstStyle/>
                    <a:p>
                      <a:pPr algn="r" fontAlgn="b"/>
                      <a:r>
                        <a:rPr lang="en-US" sz="2400" b="1" u="none" strike="noStrike" dirty="0">
                          <a:effectLst/>
                        </a:rPr>
                        <a:t>2.8</a:t>
                      </a:r>
                      <a:endParaRPr lang="en-US" sz="2400" b="1" i="0" u="none" strike="noStrike" dirty="0">
                        <a:solidFill>
                          <a:srgbClr val="000000"/>
                        </a:solidFill>
                        <a:effectLst/>
                        <a:latin typeface="Tahoma"/>
                      </a:endParaRPr>
                    </a:p>
                  </a:txBody>
                  <a:tcPr marL="9525" marR="9525" marT="9525" marB="0" anchor="b"/>
                </a:tc>
                <a:extLst>
                  <a:ext uri="{0D108BD9-81ED-4DB2-BD59-A6C34878D82A}">
                    <a16:rowId xmlns:a16="http://schemas.microsoft.com/office/drawing/2014/main" val="10002"/>
                  </a:ext>
                </a:extLst>
              </a:tr>
              <a:tr h="580032">
                <a:tc>
                  <a:txBody>
                    <a:bodyPr/>
                    <a:lstStyle/>
                    <a:p>
                      <a:pPr algn="l" fontAlgn="ctr"/>
                      <a:r>
                        <a:rPr lang="en-US" sz="2400" b="1" u="none" strike="noStrike" dirty="0">
                          <a:effectLst/>
                        </a:rPr>
                        <a:t>Total Charges </a:t>
                      </a:r>
                      <a:endParaRPr lang="en-US" sz="2400" b="1" i="0" u="none" strike="noStrike" dirty="0">
                        <a:solidFill>
                          <a:srgbClr val="000000"/>
                        </a:solidFill>
                        <a:effectLst/>
                        <a:latin typeface="Tahoma"/>
                      </a:endParaRPr>
                    </a:p>
                  </a:txBody>
                  <a:tcPr marL="9525" marR="9525" marT="9525" marB="0" anchor="ctr"/>
                </a:tc>
                <a:tc>
                  <a:txBody>
                    <a:bodyPr/>
                    <a:lstStyle/>
                    <a:p>
                      <a:pPr algn="r" fontAlgn="b"/>
                      <a:r>
                        <a:rPr lang="en-US" sz="2400" b="1" dirty="0"/>
                        <a:t>$77,464,678</a:t>
                      </a:r>
                      <a:endParaRPr lang="en-US" sz="2400" b="1" i="0" u="none" strike="noStrike" dirty="0">
                        <a:solidFill>
                          <a:srgbClr val="000000"/>
                        </a:solidFill>
                        <a:effectLst/>
                        <a:latin typeface="Tahoma"/>
                      </a:endParaRPr>
                    </a:p>
                  </a:txBody>
                  <a:tcPr marL="9525" marR="9525" marT="9525" marB="0" anchor="b"/>
                </a:tc>
                <a:extLst>
                  <a:ext uri="{0D108BD9-81ED-4DB2-BD59-A6C34878D82A}">
                    <a16:rowId xmlns:a16="http://schemas.microsoft.com/office/drawing/2014/main" val="10003"/>
                  </a:ext>
                </a:extLst>
              </a:tr>
              <a:tr h="661234">
                <a:tc>
                  <a:txBody>
                    <a:bodyPr/>
                    <a:lstStyle/>
                    <a:p>
                      <a:pPr algn="l" fontAlgn="ctr"/>
                      <a:r>
                        <a:rPr lang="en-US" sz="2400" b="1" u="none" strike="noStrike">
                          <a:effectLst/>
                        </a:rPr>
                        <a:t>Average Charge per Day</a:t>
                      </a:r>
                      <a:endParaRPr lang="en-US" sz="2400" b="1" i="0" u="none" strike="noStrike">
                        <a:solidFill>
                          <a:srgbClr val="000000"/>
                        </a:solidFill>
                        <a:effectLst/>
                        <a:latin typeface="Tahoma"/>
                      </a:endParaRPr>
                    </a:p>
                  </a:txBody>
                  <a:tcPr marL="9525" marR="9525" marT="9525" marB="0" anchor="ctr"/>
                </a:tc>
                <a:tc>
                  <a:txBody>
                    <a:bodyPr/>
                    <a:lstStyle/>
                    <a:p>
                      <a:pPr algn="r" fontAlgn="b"/>
                      <a:r>
                        <a:rPr lang="en-US" sz="2400" b="1" dirty="0"/>
                        <a:t>$5,575</a:t>
                      </a:r>
                      <a:endParaRPr lang="en-US" sz="2400" b="1" i="0" u="none" strike="noStrike" dirty="0">
                        <a:solidFill>
                          <a:srgbClr val="000000"/>
                        </a:solidFill>
                        <a:effectLst/>
                        <a:latin typeface="Tahoma"/>
                      </a:endParaRPr>
                    </a:p>
                  </a:txBody>
                  <a:tcPr marL="9525" marR="9525" marT="9525" marB="0" anchor="b"/>
                </a:tc>
                <a:extLst>
                  <a:ext uri="{0D108BD9-81ED-4DB2-BD59-A6C34878D82A}">
                    <a16:rowId xmlns:a16="http://schemas.microsoft.com/office/drawing/2014/main" val="10004"/>
                  </a:ext>
                </a:extLst>
              </a:tr>
              <a:tr h="661234">
                <a:tc>
                  <a:txBody>
                    <a:bodyPr/>
                    <a:lstStyle/>
                    <a:p>
                      <a:pPr algn="l" fontAlgn="ctr"/>
                      <a:r>
                        <a:rPr lang="en-US" sz="2400" b="1" u="none" strike="noStrike">
                          <a:effectLst/>
                        </a:rPr>
                        <a:t>Average Charge per Hospitalization</a:t>
                      </a:r>
                      <a:endParaRPr lang="en-US" sz="2400" b="1" i="0" u="none" strike="noStrike">
                        <a:solidFill>
                          <a:srgbClr val="000000"/>
                        </a:solidFill>
                        <a:effectLst/>
                        <a:latin typeface="Tahoma"/>
                      </a:endParaRPr>
                    </a:p>
                  </a:txBody>
                  <a:tcPr marL="9525" marR="9525" marT="9525" marB="0" anchor="ctr"/>
                </a:tc>
                <a:tc>
                  <a:txBody>
                    <a:bodyPr/>
                    <a:lstStyle/>
                    <a:p>
                      <a:pPr algn="r" fontAlgn="b"/>
                      <a:r>
                        <a:rPr lang="en-US" sz="2400" b="1" dirty="0"/>
                        <a:t>$15,630</a:t>
                      </a:r>
                      <a:endParaRPr lang="en-US" sz="2400" b="1" i="0" u="none" strike="noStrike" dirty="0">
                        <a:solidFill>
                          <a:srgbClr val="000000"/>
                        </a:solidFill>
                        <a:effectLst/>
                        <a:latin typeface="Tahoma"/>
                      </a:endParaRPr>
                    </a:p>
                  </a:txBody>
                  <a:tcPr marL="9525" marR="9525" marT="9525" marB="0" anchor="b"/>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normAutofit fontScale="90000"/>
          </a:bodyPr>
          <a:lstStyle/>
          <a:p>
            <a:pPr fontAlgn="ctr"/>
            <a:r>
              <a:rPr lang="en-US" b="1" dirty="0">
                <a:solidFill>
                  <a:schemeClr val="tx1"/>
                </a:solidFill>
              </a:rPr>
              <a:t>2016 NC Resident Inpatient Hospitalizations for Asthma</a:t>
            </a:r>
            <a:r>
              <a:rPr lang="en-US" dirty="0"/>
              <a:t>* </a:t>
            </a:r>
            <a:endParaRPr lang="en-US" b="1" dirty="0">
              <a:solidFill>
                <a:srgbClr val="000000"/>
              </a:solidFill>
              <a:latin typeface="Tahoma"/>
            </a:endParaRPr>
          </a:p>
        </p:txBody>
      </p:sp>
      <p:sp>
        <p:nvSpPr>
          <p:cNvPr id="5" name="TextBox 4"/>
          <p:cNvSpPr txBox="1"/>
          <p:nvPr/>
        </p:nvSpPr>
        <p:spPr>
          <a:xfrm>
            <a:off x="3581400" y="6481250"/>
            <a:ext cx="2212465" cy="276999"/>
          </a:xfrm>
          <a:prstGeom prst="rect">
            <a:avLst/>
          </a:prstGeom>
          <a:noFill/>
        </p:spPr>
        <p:txBody>
          <a:bodyPr wrap="none" rtlCol="0">
            <a:spAutoFit/>
          </a:bodyPr>
          <a:lstStyle/>
          <a:p>
            <a:r>
              <a:rPr lang="en-US" sz="1200" i="1" dirty="0"/>
              <a:t>* Asthma as a Primary Diagnosis</a:t>
            </a:r>
          </a:p>
        </p:txBody>
      </p:sp>
    </p:spTree>
    <p:extLst>
      <p:ext uri="{BB962C8B-B14F-4D97-AF65-F5344CB8AC3E}">
        <p14:creationId xmlns:p14="http://schemas.microsoft.com/office/powerpoint/2010/main" val="1872294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D4928-7677-45AD-9F33-19488CA578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2768522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66774D-723D-4C87-8092-7C8546C06E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2136662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29248928"/>
              </p:ext>
            </p:extLst>
          </p:nvPr>
        </p:nvGraphicFramePr>
        <p:xfrm>
          <a:off x="533400" y="2438400"/>
          <a:ext cx="8153400" cy="4042211"/>
        </p:xfrm>
        <a:graphic>
          <a:graphicData uri="http://schemas.openxmlformats.org/drawingml/2006/table">
            <a:tbl>
              <a:tblPr>
                <a:tableStyleId>{5C22544A-7EE6-4342-B048-85BDC9FD1C3A}</a:tableStyleId>
              </a:tblPr>
              <a:tblGrid>
                <a:gridCol w="6071680">
                  <a:extLst>
                    <a:ext uri="{9D8B030D-6E8A-4147-A177-3AD203B41FA5}">
                      <a16:colId xmlns:a16="http://schemas.microsoft.com/office/drawing/2014/main" val="20000"/>
                    </a:ext>
                  </a:extLst>
                </a:gridCol>
                <a:gridCol w="2081720">
                  <a:extLst>
                    <a:ext uri="{9D8B030D-6E8A-4147-A177-3AD203B41FA5}">
                      <a16:colId xmlns:a16="http://schemas.microsoft.com/office/drawing/2014/main" val="20001"/>
                    </a:ext>
                  </a:extLst>
                </a:gridCol>
              </a:tblGrid>
              <a:tr h="673938">
                <a:tc>
                  <a:txBody>
                    <a:bodyPr/>
                    <a:lstStyle/>
                    <a:p>
                      <a:pPr algn="l" fontAlgn="ctr"/>
                      <a:r>
                        <a:rPr lang="en-US" sz="2400" b="1" u="none" strike="noStrike" dirty="0">
                          <a:effectLst/>
                        </a:rPr>
                        <a:t>Total Hospital</a:t>
                      </a:r>
                      <a:r>
                        <a:rPr lang="en-US" sz="2400" b="1" u="none" strike="noStrike" baseline="0" dirty="0">
                          <a:effectLst/>
                        </a:rPr>
                        <a:t> </a:t>
                      </a:r>
                      <a:r>
                        <a:rPr lang="en-US" sz="2400" b="1" u="none" strike="noStrike" dirty="0">
                          <a:effectLst/>
                        </a:rPr>
                        <a:t>Discharges</a:t>
                      </a:r>
                      <a:endParaRPr lang="en-US" sz="2400" b="1" i="0" u="none" strike="noStrike" dirty="0">
                        <a:solidFill>
                          <a:srgbClr val="000000"/>
                        </a:solidFill>
                        <a:effectLst/>
                        <a:latin typeface="Tahoma"/>
                      </a:endParaRPr>
                    </a:p>
                  </a:txBody>
                  <a:tcPr marL="9525" marR="9525" marT="9525" marB="0" anchor="ctr"/>
                </a:tc>
                <a:tc>
                  <a:txBody>
                    <a:bodyPr/>
                    <a:lstStyle/>
                    <a:p>
                      <a:pPr algn="r" fontAlgn="b"/>
                      <a:r>
                        <a:rPr lang="en-US" sz="2400" b="1" dirty="0"/>
                        <a:t>4,954</a:t>
                      </a:r>
                      <a:endParaRPr lang="en-US" sz="2400" b="1" i="0" u="none" strike="noStrike" dirty="0">
                        <a:solidFill>
                          <a:srgbClr val="000000"/>
                        </a:solidFill>
                        <a:effectLst/>
                        <a:latin typeface="Tahoma"/>
                      </a:endParaRPr>
                    </a:p>
                  </a:txBody>
                  <a:tcPr marL="9525" marR="9525" marT="9525" marB="0" anchor="b"/>
                </a:tc>
                <a:extLst>
                  <a:ext uri="{0D108BD9-81ED-4DB2-BD59-A6C34878D82A}">
                    <a16:rowId xmlns:a16="http://schemas.microsoft.com/office/drawing/2014/main" val="10000"/>
                  </a:ext>
                </a:extLst>
              </a:tr>
              <a:tr h="755283">
                <a:tc>
                  <a:txBody>
                    <a:bodyPr/>
                    <a:lstStyle/>
                    <a:p>
                      <a:pPr algn="l" fontAlgn="ctr"/>
                      <a:r>
                        <a:rPr lang="en-US" sz="2400" b="1" u="none" strike="noStrike" dirty="0">
                          <a:effectLst/>
                        </a:rPr>
                        <a:t>Discharge Rate per 100,000 Population </a:t>
                      </a:r>
                      <a:endParaRPr lang="en-US" sz="2400" b="1" i="0" u="none" strike="noStrike" dirty="0">
                        <a:solidFill>
                          <a:srgbClr val="000000"/>
                        </a:solidFill>
                        <a:effectLst/>
                        <a:latin typeface="Tahoma"/>
                      </a:endParaRPr>
                    </a:p>
                  </a:txBody>
                  <a:tcPr marL="9525" marR="9525" marT="9525" marB="0" anchor="ctr"/>
                </a:tc>
                <a:tc>
                  <a:txBody>
                    <a:bodyPr/>
                    <a:lstStyle/>
                    <a:p>
                      <a:pPr algn="r" fontAlgn="b"/>
                      <a:r>
                        <a:rPr lang="en-US" sz="2400" b="1" dirty="0"/>
                        <a:t>48.2</a:t>
                      </a:r>
                      <a:endParaRPr lang="en-US" sz="2400" b="1" i="0" u="none" strike="noStrike" dirty="0">
                        <a:solidFill>
                          <a:srgbClr val="000000"/>
                        </a:solidFill>
                        <a:effectLst/>
                        <a:latin typeface="Tahoma"/>
                      </a:endParaRPr>
                    </a:p>
                  </a:txBody>
                  <a:tcPr marL="9525" marR="9525" marT="9525" marB="0" anchor="b"/>
                </a:tc>
                <a:extLst>
                  <a:ext uri="{0D108BD9-81ED-4DB2-BD59-A6C34878D82A}">
                    <a16:rowId xmlns:a16="http://schemas.microsoft.com/office/drawing/2014/main" val="10001"/>
                  </a:ext>
                </a:extLst>
              </a:tr>
              <a:tr h="673938">
                <a:tc>
                  <a:txBody>
                    <a:bodyPr/>
                    <a:lstStyle/>
                    <a:p>
                      <a:pPr algn="l" fontAlgn="ctr"/>
                      <a:r>
                        <a:rPr lang="en-US" sz="2400" b="1" u="none" strike="noStrike" dirty="0">
                          <a:effectLst/>
                        </a:rPr>
                        <a:t>Average Length of Stay (in days) </a:t>
                      </a:r>
                      <a:endParaRPr lang="en-US" sz="2400" b="1" i="0" u="none" strike="noStrike" dirty="0">
                        <a:solidFill>
                          <a:srgbClr val="000000"/>
                        </a:solidFill>
                        <a:effectLst/>
                        <a:latin typeface="Tahoma"/>
                      </a:endParaRPr>
                    </a:p>
                  </a:txBody>
                  <a:tcPr marL="9525" marR="9525" marT="9525" marB="0" anchor="ctr"/>
                </a:tc>
                <a:tc>
                  <a:txBody>
                    <a:bodyPr/>
                    <a:lstStyle/>
                    <a:p>
                      <a:pPr algn="r" fontAlgn="b"/>
                      <a:r>
                        <a:rPr lang="en-US" sz="2400" b="1" dirty="0"/>
                        <a:t>2.8</a:t>
                      </a:r>
                      <a:endParaRPr lang="en-US" sz="2400" b="1" i="0" u="none" strike="noStrike" dirty="0">
                        <a:solidFill>
                          <a:srgbClr val="000000"/>
                        </a:solidFill>
                        <a:effectLst/>
                        <a:latin typeface="Tahoma"/>
                      </a:endParaRPr>
                    </a:p>
                  </a:txBody>
                  <a:tcPr marL="9525" marR="9525" marT="9525" marB="0" anchor="b"/>
                </a:tc>
                <a:extLst>
                  <a:ext uri="{0D108BD9-81ED-4DB2-BD59-A6C34878D82A}">
                    <a16:rowId xmlns:a16="http://schemas.microsoft.com/office/drawing/2014/main" val="10002"/>
                  </a:ext>
                </a:extLst>
              </a:tr>
              <a:tr h="591176">
                <a:tc>
                  <a:txBody>
                    <a:bodyPr/>
                    <a:lstStyle/>
                    <a:p>
                      <a:pPr algn="l" fontAlgn="ctr"/>
                      <a:r>
                        <a:rPr lang="en-US" sz="2400" b="1" u="none" strike="noStrike" dirty="0">
                          <a:effectLst/>
                        </a:rPr>
                        <a:t>Total Charges </a:t>
                      </a:r>
                      <a:endParaRPr lang="en-US" sz="2400" b="1" i="0" u="none" strike="noStrike" dirty="0">
                        <a:solidFill>
                          <a:srgbClr val="000000"/>
                        </a:solidFill>
                        <a:effectLst/>
                        <a:latin typeface="Tahoma"/>
                      </a:endParaRPr>
                    </a:p>
                  </a:txBody>
                  <a:tcPr marL="9525" marR="9525" marT="9525" marB="0" anchor="ctr"/>
                </a:tc>
                <a:tc>
                  <a:txBody>
                    <a:bodyPr/>
                    <a:lstStyle/>
                    <a:p>
                      <a:pPr algn="r"/>
                      <a:r>
                        <a:rPr lang="en-US" sz="2400" b="1" dirty="0"/>
                        <a:t>$85,777,254</a:t>
                      </a:r>
                    </a:p>
                  </a:txBody>
                  <a:tcPr marL="38100" marR="38100" marT="38100" marB="38100" anchor="ctr"/>
                </a:tc>
                <a:extLst>
                  <a:ext uri="{0D108BD9-81ED-4DB2-BD59-A6C34878D82A}">
                    <a16:rowId xmlns:a16="http://schemas.microsoft.com/office/drawing/2014/main" val="10003"/>
                  </a:ext>
                </a:extLst>
              </a:tr>
              <a:tr h="673938">
                <a:tc>
                  <a:txBody>
                    <a:bodyPr/>
                    <a:lstStyle/>
                    <a:p>
                      <a:pPr algn="l" fontAlgn="ctr"/>
                      <a:r>
                        <a:rPr lang="en-US" sz="2400" b="1" u="none" strike="noStrike">
                          <a:effectLst/>
                        </a:rPr>
                        <a:t>Average Charge per Day</a:t>
                      </a:r>
                      <a:endParaRPr lang="en-US" sz="2400" b="1" i="0" u="none" strike="noStrike">
                        <a:solidFill>
                          <a:srgbClr val="000000"/>
                        </a:solidFill>
                        <a:effectLst/>
                        <a:latin typeface="Tahoma"/>
                      </a:endParaRPr>
                    </a:p>
                  </a:txBody>
                  <a:tcPr marL="9525" marR="9525" marT="9525" marB="0" anchor="ctr"/>
                </a:tc>
                <a:tc>
                  <a:txBody>
                    <a:bodyPr/>
                    <a:lstStyle/>
                    <a:p>
                      <a:pPr algn="r" fontAlgn="b"/>
                      <a:r>
                        <a:rPr lang="en-US" sz="2400" b="1" dirty="0"/>
                        <a:t>$6,116</a:t>
                      </a:r>
                      <a:endParaRPr lang="en-US" sz="2400" b="1" i="0" u="none" strike="noStrike" dirty="0">
                        <a:solidFill>
                          <a:srgbClr val="000000"/>
                        </a:solidFill>
                        <a:effectLst/>
                        <a:latin typeface="Tahoma"/>
                      </a:endParaRPr>
                    </a:p>
                  </a:txBody>
                  <a:tcPr marL="9525" marR="9525" marT="9525" marB="0" anchor="b"/>
                </a:tc>
                <a:extLst>
                  <a:ext uri="{0D108BD9-81ED-4DB2-BD59-A6C34878D82A}">
                    <a16:rowId xmlns:a16="http://schemas.microsoft.com/office/drawing/2014/main" val="10004"/>
                  </a:ext>
                </a:extLst>
              </a:tr>
              <a:tr h="673938">
                <a:tc>
                  <a:txBody>
                    <a:bodyPr/>
                    <a:lstStyle/>
                    <a:p>
                      <a:pPr algn="l" fontAlgn="ctr"/>
                      <a:r>
                        <a:rPr lang="en-US" sz="2400" b="1" u="none" strike="noStrike">
                          <a:effectLst/>
                        </a:rPr>
                        <a:t>Average Charge per Hospitalization</a:t>
                      </a:r>
                      <a:endParaRPr lang="en-US" sz="2400" b="1" i="0" u="none" strike="noStrike">
                        <a:solidFill>
                          <a:srgbClr val="000000"/>
                        </a:solidFill>
                        <a:effectLst/>
                        <a:latin typeface="Tahoma"/>
                      </a:endParaRPr>
                    </a:p>
                  </a:txBody>
                  <a:tcPr marL="9525" marR="9525" marT="9525" marB="0" anchor="ctr"/>
                </a:tc>
                <a:tc>
                  <a:txBody>
                    <a:bodyPr/>
                    <a:lstStyle/>
                    <a:p>
                      <a:pPr algn="r" fontAlgn="b"/>
                      <a:r>
                        <a:rPr lang="en-US" sz="2400" b="1" dirty="0"/>
                        <a:t>$17,315</a:t>
                      </a:r>
                      <a:endParaRPr lang="en-US" sz="2400" b="1" i="0" u="none" strike="noStrike" dirty="0">
                        <a:solidFill>
                          <a:srgbClr val="000000"/>
                        </a:solidFill>
                        <a:effectLst/>
                        <a:latin typeface="Tahoma"/>
                      </a:endParaRPr>
                    </a:p>
                  </a:txBody>
                  <a:tcPr marL="9525" marR="9525" marT="9525" marB="0" anchor="b"/>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normAutofit fontScale="90000"/>
          </a:bodyPr>
          <a:lstStyle/>
          <a:p>
            <a:pPr fontAlgn="ctr"/>
            <a:r>
              <a:rPr lang="en-US" b="1" dirty="0">
                <a:solidFill>
                  <a:schemeClr val="tx1"/>
                </a:solidFill>
              </a:rPr>
              <a:t>2017 NC Resident Inpatient Hospitalizations for Asthma</a:t>
            </a:r>
            <a:r>
              <a:rPr lang="en-US" dirty="0"/>
              <a:t>* </a:t>
            </a:r>
            <a:endParaRPr lang="en-US" b="1" dirty="0">
              <a:solidFill>
                <a:srgbClr val="000000"/>
              </a:solidFill>
              <a:latin typeface="Tahoma"/>
            </a:endParaRPr>
          </a:p>
        </p:txBody>
      </p:sp>
      <p:sp>
        <p:nvSpPr>
          <p:cNvPr id="5" name="TextBox 4"/>
          <p:cNvSpPr txBox="1"/>
          <p:nvPr/>
        </p:nvSpPr>
        <p:spPr>
          <a:xfrm>
            <a:off x="3581400" y="6481250"/>
            <a:ext cx="2212465" cy="276999"/>
          </a:xfrm>
          <a:prstGeom prst="rect">
            <a:avLst/>
          </a:prstGeom>
          <a:noFill/>
        </p:spPr>
        <p:txBody>
          <a:bodyPr wrap="none" rtlCol="0">
            <a:spAutoFit/>
          </a:bodyPr>
          <a:lstStyle/>
          <a:p>
            <a:r>
              <a:rPr lang="en-US" sz="1200" i="1" dirty="0"/>
              <a:t>* Asthma as a Primary Diagnosis</a:t>
            </a:r>
          </a:p>
        </p:txBody>
      </p:sp>
    </p:spTree>
    <p:extLst>
      <p:ext uri="{BB962C8B-B14F-4D97-AF65-F5344CB8AC3E}">
        <p14:creationId xmlns:p14="http://schemas.microsoft.com/office/powerpoint/2010/main" val="375595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65B94C-6C1C-477F-951C-D0D5751272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4272842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B29607-32B0-413F-8892-85E2EB1BFA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2854435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5757672"/>
          </a:xfrm>
        </p:spPr>
        <p:txBody>
          <a:bodyPr/>
          <a:lstStyle/>
          <a:p>
            <a:r>
              <a:rPr lang="en-US" b="1" dirty="0">
                <a:solidFill>
                  <a:schemeClr val="tx1"/>
                </a:solidFill>
              </a:rPr>
              <a:t>Asthma Mortality</a:t>
            </a:r>
          </a:p>
        </p:txBody>
      </p:sp>
    </p:spTree>
    <p:extLst>
      <p:ext uri="{BB962C8B-B14F-4D97-AF65-F5344CB8AC3E}">
        <p14:creationId xmlns:p14="http://schemas.microsoft.com/office/powerpoint/2010/main" val="67466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83353883"/>
              </p:ext>
            </p:extLst>
          </p:nvPr>
        </p:nvGraphicFramePr>
        <p:xfrm>
          <a:off x="531754" y="2590800"/>
          <a:ext cx="8153400" cy="3581400"/>
        </p:xfrm>
        <a:graphic>
          <a:graphicData uri="http://schemas.openxmlformats.org/drawingml/2006/table">
            <a:tbl>
              <a:tblPr>
                <a:tableStyleId>{5C22544A-7EE6-4342-B048-85BDC9FD1C3A}</a:tableStyleId>
              </a:tblPr>
              <a:tblGrid>
                <a:gridCol w="6071681">
                  <a:extLst>
                    <a:ext uri="{9D8B030D-6E8A-4147-A177-3AD203B41FA5}">
                      <a16:colId xmlns:a16="http://schemas.microsoft.com/office/drawing/2014/main" val="20000"/>
                    </a:ext>
                  </a:extLst>
                </a:gridCol>
                <a:gridCol w="2081719">
                  <a:extLst>
                    <a:ext uri="{9D8B030D-6E8A-4147-A177-3AD203B41FA5}">
                      <a16:colId xmlns:a16="http://schemas.microsoft.com/office/drawing/2014/main" val="20001"/>
                    </a:ext>
                  </a:extLst>
                </a:gridCol>
              </a:tblGrid>
              <a:tr h="1193800">
                <a:tc>
                  <a:txBody>
                    <a:bodyPr/>
                    <a:lstStyle/>
                    <a:p>
                      <a:pPr algn="l" fontAlgn="ctr"/>
                      <a:r>
                        <a:rPr lang="en-US" sz="2400" b="1" u="none" strike="noStrike" dirty="0">
                          <a:effectLst/>
                        </a:rPr>
                        <a:t>Total Asthma</a:t>
                      </a:r>
                      <a:r>
                        <a:rPr lang="en-US" sz="2400" b="1" u="none" strike="noStrike" baseline="0" dirty="0">
                          <a:effectLst/>
                        </a:rPr>
                        <a:t> Deaths</a:t>
                      </a:r>
                      <a:endParaRPr lang="en-US" sz="2400" b="1" i="0" u="none" strike="noStrike" dirty="0">
                        <a:solidFill>
                          <a:srgbClr val="000000"/>
                        </a:solidFill>
                        <a:effectLst/>
                        <a:latin typeface="Tahoma"/>
                      </a:endParaRPr>
                    </a:p>
                  </a:txBody>
                  <a:tcPr marL="9525" marR="9525" marT="9525" marB="0" anchor="ctr"/>
                </a:tc>
                <a:tc>
                  <a:txBody>
                    <a:bodyPr/>
                    <a:lstStyle/>
                    <a:p>
                      <a:pPr algn="r" fontAlgn="b"/>
                      <a:r>
                        <a:rPr lang="en-US" sz="2400" b="1" u="none" strike="noStrike" dirty="0">
                          <a:effectLst/>
                        </a:rPr>
                        <a:t>94</a:t>
                      </a:r>
                      <a:endParaRPr lang="en-US" sz="2400" b="1" i="0" u="none" strike="noStrike" dirty="0">
                        <a:solidFill>
                          <a:srgbClr val="000000"/>
                        </a:solidFill>
                        <a:effectLst/>
                        <a:latin typeface="Tahoma"/>
                      </a:endParaRPr>
                    </a:p>
                  </a:txBody>
                  <a:tcPr marL="9525" marR="9525" marT="9525" marB="0" anchor="b"/>
                </a:tc>
                <a:extLst>
                  <a:ext uri="{0D108BD9-81ED-4DB2-BD59-A6C34878D82A}">
                    <a16:rowId xmlns:a16="http://schemas.microsoft.com/office/drawing/2014/main" val="10000"/>
                  </a:ext>
                </a:extLst>
              </a:tr>
              <a:tr h="1193800">
                <a:tc>
                  <a:txBody>
                    <a:bodyPr/>
                    <a:lstStyle/>
                    <a:p>
                      <a:pPr algn="l" fontAlgn="ctr"/>
                      <a:r>
                        <a:rPr lang="en-US" sz="2400" b="1" u="none" strike="noStrike" dirty="0">
                          <a:effectLst/>
                        </a:rPr>
                        <a:t>Crude (unadjusted) Mortality</a:t>
                      </a:r>
                      <a:r>
                        <a:rPr lang="en-US" sz="2400" b="1" u="none" strike="noStrike" baseline="0" dirty="0">
                          <a:effectLst/>
                        </a:rPr>
                        <a:t> Rate</a:t>
                      </a:r>
                      <a:endParaRPr lang="en-US" sz="2400" b="1" i="0" u="none" strike="noStrike" dirty="0">
                        <a:solidFill>
                          <a:srgbClr val="000000"/>
                        </a:solidFill>
                        <a:effectLst/>
                        <a:latin typeface="Tahoma"/>
                      </a:endParaRPr>
                    </a:p>
                  </a:txBody>
                  <a:tcPr marL="9525" marR="9525" marT="9525" marB="0" anchor="ctr"/>
                </a:tc>
                <a:tc>
                  <a:txBody>
                    <a:bodyPr/>
                    <a:lstStyle/>
                    <a:p>
                      <a:pPr algn="r" fontAlgn="b"/>
                      <a:r>
                        <a:rPr lang="en-US" sz="2400" b="1" i="0" u="none" strike="noStrike" dirty="0">
                          <a:solidFill>
                            <a:srgbClr val="000000"/>
                          </a:solidFill>
                          <a:effectLst/>
                          <a:latin typeface="+mn-lt"/>
                        </a:rPr>
                        <a:t>9.3</a:t>
                      </a:r>
                    </a:p>
                  </a:txBody>
                  <a:tcPr marL="9525" marR="9525" marT="9525" marB="0" anchor="b"/>
                </a:tc>
                <a:extLst>
                  <a:ext uri="{0D108BD9-81ED-4DB2-BD59-A6C34878D82A}">
                    <a16:rowId xmlns:a16="http://schemas.microsoft.com/office/drawing/2014/main" val="10001"/>
                  </a:ext>
                </a:extLst>
              </a:tr>
              <a:tr h="1193800">
                <a:tc>
                  <a:txBody>
                    <a:bodyPr/>
                    <a:lstStyle/>
                    <a:p>
                      <a:pPr algn="l" fontAlgn="ctr"/>
                      <a:r>
                        <a:rPr lang="en-US" sz="2400" b="1" u="none" strike="noStrike" dirty="0">
                          <a:effectLst/>
                        </a:rPr>
                        <a:t>Age-adjusted</a:t>
                      </a:r>
                      <a:r>
                        <a:rPr lang="en-US" sz="2400" b="1" u="none" strike="noStrike" baseline="0" dirty="0">
                          <a:effectLst/>
                        </a:rPr>
                        <a:t> Mortality Rate</a:t>
                      </a:r>
                      <a:endParaRPr lang="en-US" sz="2400" b="1" i="0" u="none" strike="noStrike" dirty="0">
                        <a:solidFill>
                          <a:srgbClr val="000000"/>
                        </a:solidFill>
                        <a:effectLst/>
                        <a:latin typeface="Tahoma"/>
                      </a:endParaRPr>
                    </a:p>
                  </a:txBody>
                  <a:tcPr marL="9525" marR="9525" marT="9525" marB="0" anchor="ctr"/>
                </a:tc>
                <a:tc>
                  <a:txBody>
                    <a:bodyPr/>
                    <a:lstStyle/>
                    <a:p>
                      <a:pPr algn="r" fontAlgn="b"/>
                      <a:r>
                        <a:rPr lang="en-US" sz="2400" b="1" i="0" u="none" strike="noStrike" dirty="0">
                          <a:solidFill>
                            <a:srgbClr val="000000"/>
                          </a:solidFill>
                          <a:effectLst/>
                          <a:latin typeface="+mn-lt"/>
                        </a:rPr>
                        <a:t>8.9</a:t>
                      </a:r>
                    </a:p>
                  </a:txBody>
                  <a:tcPr marL="9525" marR="9525" marT="9525" marB="0" anchor="b"/>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normAutofit fontScale="90000"/>
          </a:bodyPr>
          <a:lstStyle/>
          <a:p>
            <a:pPr fontAlgn="ctr"/>
            <a:r>
              <a:rPr lang="en-US" b="1" dirty="0">
                <a:solidFill>
                  <a:schemeClr val="tx1"/>
                </a:solidFill>
              </a:rPr>
              <a:t>2016 NC Resident Deaths Due to Asthma* </a:t>
            </a:r>
            <a:endParaRPr lang="en-US" b="1" dirty="0">
              <a:solidFill>
                <a:schemeClr val="tx1"/>
              </a:solidFill>
              <a:latin typeface="Tahoma"/>
            </a:endParaRPr>
          </a:p>
        </p:txBody>
      </p:sp>
      <p:sp>
        <p:nvSpPr>
          <p:cNvPr id="5" name="TextBox 4"/>
          <p:cNvSpPr txBox="1"/>
          <p:nvPr/>
        </p:nvSpPr>
        <p:spPr>
          <a:xfrm>
            <a:off x="2743200" y="6469440"/>
            <a:ext cx="3730508" cy="369332"/>
          </a:xfrm>
          <a:prstGeom prst="rect">
            <a:avLst/>
          </a:prstGeom>
          <a:noFill/>
        </p:spPr>
        <p:txBody>
          <a:bodyPr wrap="none" rtlCol="0">
            <a:spAutoFit/>
          </a:bodyPr>
          <a:lstStyle/>
          <a:p>
            <a:r>
              <a:rPr lang="en-US" i="1" dirty="0"/>
              <a:t>* Asthma as a Primary Cause of Death</a:t>
            </a:r>
          </a:p>
        </p:txBody>
      </p:sp>
    </p:spTree>
    <p:extLst>
      <p:ext uri="{BB962C8B-B14F-4D97-AF65-F5344CB8AC3E}">
        <p14:creationId xmlns:p14="http://schemas.microsoft.com/office/powerpoint/2010/main" val="3150606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01689309"/>
              </p:ext>
            </p:extLst>
          </p:nvPr>
        </p:nvGraphicFramePr>
        <p:xfrm>
          <a:off x="531754" y="2590800"/>
          <a:ext cx="8153400" cy="3581400"/>
        </p:xfrm>
        <a:graphic>
          <a:graphicData uri="http://schemas.openxmlformats.org/drawingml/2006/table">
            <a:tbl>
              <a:tblPr>
                <a:tableStyleId>{5C22544A-7EE6-4342-B048-85BDC9FD1C3A}</a:tableStyleId>
              </a:tblPr>
              <a:tblGrid>
                <a:gridCol w="6071681">
                  <a:extLst>
                    <a:ext uri="{9D8B030D-6E8A-4147-A177-3AD203B41FA5}">
                      <a16:colId xmlns:a16="http://schemas.microsoft.com/office/drawing/2014/main" val="20000"/>
                    </a:ext>
                  </a:extLst>
                </a:gridCol>
                <a:gridCol w="2081719">
                  <a:extLst>
                    <a:ext uri="{9D8B030D-6E8A-4147-A177-3AD203B41FA5}">
                      <a16:colId xmlns:a16="http://schemas.microsoft.com/office/drawing/2014/main" val="20001"/>
                    </a:ext>
                  </a:extLst>
                </a:gridCol>
              </a:tblGrid>
              <a:tr h="1193800">
                <a:tc>
                  <a:txBody>
                    <a:bodyPr/>
                    <a:lstStyle/>
                    <a:p>
                      <a:pPr algn="l" fontAlgn="ctr"/>
                      <a:r>
                        <a:rPr lang="en-US" sz="2400" b="1" u="none" strike="noStrike" dirty="0">
                          <a:effectLst/>
                        </a:rPr>
                        <a:t>Total Asthma</a:t>
                      </a:r>
                      <a:r>
                        <a:rPr lang="en-US" sz="2400" b="1" u="none" strike="noStrike" baseline="0" dirty="0">
                          <a:effectLst/>
                        </a:rPr>
                        <a:t> Deaths</a:t>
                      </a:r>
                      <a:endParaRPr lang="en-US" sz="2400" b="1" i="0" u="none" strike="noStrike" dirty="0">
                        <a:solidFill>
                          <a:srgbClr val="000000"/>
                        </a:solidFill>
                        <a:effectLst/>
                        <a:latin typeface="Tahoma"/>
                      </a:endParaRPr>
                    </a:p>
                  </a:txBody>
                  <a:tcPr marL="9525" marR="9525" marT="9525" marB="0" anchor="ctr"/>
                </a:tc>
                <a:tc>
                  <a:txBody>
                    <a:bodyPr/>
                    <a:lstStyle/>
                    <a:p>
                      <a:pPr algn="r" fontAlgn="b"/>
                      <a:r>
                        <a:rPr lang="en-US" sz="2400" b="1" i="0" u="none" strike="noStrike" dirty="0">
                          <a:solidFill>
                            <a:srgbClr val="000000"/>
                          </a:solidFill>
                          <a:effectLst/>
                          <a:latin typeface="+mn-lt"/>
                        </a:rPr>
                        <a:t>102</a:t>
                      </a:r>
                    </a:p>
                  </a:txBody>
                  <a:tcPr marL="9525" marR="9525" marT="9525" marB="0" anchor="b"/>
                </a:tc>
                <a:extLst>
                  <a:ext uri="{0D108BD9-81ED-4DB2-BD59-A6C34878D82A}">
                    <a16:rowId xmlns:a16="http://schemas.microsoft.com/office/drawing/2014/main" val="10000"/>
                  </a:ext>
                </a:extLst>
              </a:tr>
              <a:tr h="1193800">
                <a:tc>
                  <a:txBody>
                    <a:bodyPr/>
                    <a:lstStyle/>
                    <a:p>
                      <a:pPr algn="l" fontAlgn="ctr"/>
                      <a:r>
                        <a:rPr lang="en-US" sz="2400" b="1" u="none" strike="noStrike" dirty="0">
                          <a:effectLst/>
                        </a:rPr>
                        <a:t>Crude (unadjusted) Mortality</a:t>
                      </a:r>
                      <a:r>
                        <a:rPr lang="en-US" sz="2400" b="1" u="none" strike="noStrike" baseline="0" dirty="0">
                          <a:effectLst/>
                        </a:rPr>
                        <a:t> Rate</a:t>
                      </a:r>
                      <a:endParaRPr lang="en-US" sz="2400" b="1" i="0" u="none" strike="noStrike" dirty="0">
                        <a:solidFill>
                          <a:srgbClr val="000000"/>
                        </a:solidFill>
                        <a:effectLst/>
                        <a:latin typeface="Tahoma"/>
                      </a:endParaRPr>
                    </a:p>
                  </a:txBody>
                  <a:tcPr marL="9525" marR="9525" marT="9525" marB="0" anchor="ctr"/>
                </a:tc>
                <a:tc>
                  <a:txBody>
                    <a:bodyPr/>
                    <a:lstStyle/>
                    <a:p>
                      <a:pPr algn="r" fontAlgn="b"/>
                      <a:r>
                        <a:rPr lang="en-US" sz="2400" b="1" i="0" u="none" strike="noStrike" dirty="0">
                          <a:solidFill>
                            <a:srgbClr val="000000"/>
                          </a:solidFill>
                          <a:effectLst/>
                          <a:latin typeface="+mn-lt"/>
                        </a:rPr>
                        <a:t>9.9</a:t>
                      </a:r>
                    </a:p>
                  </a:txBody>
                  <a:tcPr marL="9525" marR="9525" marT="9525" marB="0" anchor="b"/>
                </a:tc>
                <a:extLst>
                  <a:ext uri="{0D108BD9-81ED-4DB2-BD59-A6C34878D82A}">
                    <a16:rowId xmlns:a16="http://schemas.microsoft.com/office/drawing/2014/main" val="10001"/>
                  </a:ext>
                </a:extLst>
              </a:tr>
              <a:tr h="1193800">
                <a:tc>
                  <a:txBody>
                    <a:bodyPr/>
                    <a:lstStyle/>
                    <a:p>
                      <a:pPr algn="l" fontAlgn="ctr"/>
                      <a:r>
                        <a:rPr lang="en-US" sz="2400" b="1" u="none" strike="noStrike" dirty="0">
                          <a:effectLst/>
                        </a:rPr>
                        <a:t>Age-adjusted</a:t>
                      </a:r>
                      <a:r>
                        <a:rPr lang="en-US" sz="2400" b="1" u="none" strike="noStrike" baseline="0" dirty="0">
                          <a:effectLst/>
                        </a:rPr>
                        <a:t> Mortality Rate</a:t>
                      </a:r>
                      <a:endParaRPr lang="en-US" sz="2400" b="1" i="0" u="none" strike="noStrike" dirty="0">
                        <a:solidFill>
                          <a:srgbClr val="000000"/>
                        </a:solidFill>
                        <a:effectLst/>
                        <a:latin typeface="Tahoma"/>
                      </a:endParaRPr>
                    </a:p>
                  </a:txBody>
                  <a:tcPr marL="9525" marR="9525" marT="9525" marB="0" anchor="ctr"/>
                </a:tc>
                <a:tc>
                  <a:txBody>
                    <a:bodyPr/>
                    <a:lstStyle/>
                    <a:p>
                      <a:pPr algn="r" fontAlgn="b"/>
                      <a:r>
                        <a:rPr lang="en-US" sz="2400" b="1" i="0" u="none" strike="noStrike" dirty="0">
                          <a:solidFill>
                            <a:srgbClr val="000000"/>
                          </a:solidFill>
                          <a:effectLst/>
                          <a:latin typeface="+mn-lt"/>
                        </a:rPr>
                        <a:t>9.6</a:t>
                      </a:r>
                    </a:p>
                  </a:txBody>
                  <a:tcPr marL="9525" marR="9525" marT="9525" marB="0" anchor="b"/>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p:txBody>
          <a:bodyPr>
            <a:normAutofit fontScale="90000"/>
          </a:bodyPr>
          <a:lstStyle/>
          <a:p>
            <a:pPr fontAlgn="ctr"/>
            <a:r>
              <a:rPr lang="en-US" b="1" dirty="0">
                <a:solidFill>
                  <a:schemeClr val="tx1"/>
                </a:solidFill>
              </a:rPr>
              <a:t>2017 NC Resident Deaths Due to Asthma* </a:t>
            </a:r>
            <a:endParaRPr lang="en-US" b="1" dirty="0">
              <a:solidFill>
                <a:schemeClr val="tx1"/>
              </a:solidFill>
              <a:latin typeface="Tahoma"/>
            </a:endParaRPr>
          </a:p>
        </p:txBody>
      </p:sp>
      <p:sp>
        <p:nvSpPr>
          <p:cNvPr id="5" name="TextBox 4"/>
          <p:cNvSpPr txBox="1"/>
          <p:nvPr/>
        </p:nvSpPr>
        <p:spPr>
          <a:xfrm>
            <a:off x="2743200" y="6469440"/>
            <a:ext cx="3730508" cy="369332"/>
          </a:xfrm>
          <a:prstGeom prst="rect">
            <a:avLst/>
          </a:prstGeom>
          <a:noFill/>
        </p:spPr>
        <p:txBody>
          <a:bodyPr wrap="none" rtlCol="0">
            <a:spAutoFit/>
          </a:bodyPr>
          <a:lstStyle/>
          <a:p>
            <a:r>
              <a:rPr lang="en-US" i="1" dirty="0"/>
              <a:t>* Asthma as a Primary Cause of Death</a:t>
            </a:r>
          </a:p>
        </p:txBody>
      </p:sp>
    </p:spTree>
    <p:extLst>
      <p:ext uri="{BB962C8B-B14F-4D97-AF65-F5344CB8AC3E}">
        <p14:creationId xmlns:p14="http://schemas.microsoft.com/office/powerpoint/2010/main" val="1192546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252728"/>
          </a:xfrm>
        </p:spPr>
        <p:txBody>
          <a:bodyPr>
            <a:noAutofit/>
          </a:bodyPr>
          <a:lstStyle/>
          <a:p>
            <a:pPr>
              <a:defRPr sz="1800" b="1" i="0" u="none" strike="noStrike" kern="1200" baseline="0">
                <a:solidFill>
                  <a:prstClr val="black"/>
                </a:solidFill>
                <a:latin typeface="+mn-lt"/>
                <a:ea typeface="+mn-ea"/>
                <a:cs typeface="+mn-cs"/>
              </a:defRPr>
            </a:pPr>
            <a:r>
              <a:rPr lang="en-US" sz="4000" b="1" dirty="0">
                <a:solidFill>
                  <a:prstClr val="black"/>
                </a:solidFill>
              </a:rPr>
              <a:t>2016 Adult Asthma Prevalence,</a:t>
            </a:r>
            <a:br>
              <a:rPr lang="en-US" sz="4000" b="1" dirty="0">
                <a:solidFill>
                  <a:prstClr val="black"/>
                </a:solidFill>
              </a:rPr>
            </a:br>
            <a:r>
              <a:rPr lang="en-US" sz="4000" b="1" dirty="0">
                <a:solidFill>
                  <a:prstClr val="black"/>
                </a:solidFill>
              </a:rPr>
              <a:t>Current &amp; Lifetime: U.S. &amp; N.C.</a:t>
            </a:r>
            <a:br>
              <a:rPr lang="en-US" sz="4000" b="1" dirty="0">
                <a:solidFill>
                  <a:prstClr val="black"/>
                </a:solidFill>
              </a:rPr>
            </a:br>
            <a:endParaRPr lang="en-US" sz="4000" dirty="0"/>
          </a:p>
        </p:txBody>
      </p:sp>
      <p:graphicFrame>
        <p:nvGraphicFramePr>
          <p:cNvPr id="4" name="Chart 3">
            <a:extLst>
              <a:ext uri="{FF2B5EF4-FFF2-40B4-BE49-F238E27FC236}">
                <a16:creationId xmlns:a16="http://schemas.microsoft.com/office/drawing/2014/main" id="{A4AB3965-B6E2-48F3-9DE4-8029A1BE851E}"/>
              </a:ext>
            </a:extLst>
          </p:cNvPr>
          <p:cNvGraphicFramePr>
            <a:graphicFrameLocks/>
          </p:cNvGraphicFramePr>
          <p:nvPr>
            <p:extLst>
              <p:ext uri="{D42A27DB-BD31-4B8C-83A1-F6EECF244321}">
                <p14:modId xmlns:p14="http://schemas.microsoft.com/office/powerpoint/2010/main" val="3695812575"/>
              </p:ext>
            </p:extLst>
          </p:nvPr>
        </p:nvGraphicFramePr>
        <p:xfrm>
          <a:off x="729852" y="1676400"/>
          <a:ext cx="7684295"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1065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5757672"/>
          </a:xfrm>
        </p:spPr>
        <p:txBody>
          <a:bodyPr/>
          <a:lstStyle/>
          <a:p>
            <a:r>
              <a:rPr lang="en-US" dirty="0">
                <a:solidFill>
                  <a:schemeClr val="tx1"/>
                </a:solidFill>
              </a:rPr>
              <a:t>Emergency Department </a:t>
            </a:r>
            <a:br>
              <a:rPr lang="en-US" dirty="0">
                <a:solidFill>
                  <a:schemeClr val="tx1"/>
                </a:solidFill>
              </a:rPr>
            </a:br>
            <a:r>
              <a:rPr lang="en-US" dirty="0">
                <a:solidFill>
                  <a:schemeClr val="tx1"/>
                </a:solidFill>
              </a:rPr>
              <a:t>Visits for Asthma</a:t>
            </a:r>
          </a:p>
        </p:txBody>
      </p:sp>
    </p:spTree>
    <p:extLst>
      <p:ext uri="{BB962C8B-B14F-4D97-AF65-F5344CB8AC3E}">
        <p14:creationId xmlns:p14="http://schemas.microsoft.com/office/powerpoint/2010/main" val="2661658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86642767"/>
              </p:ext>
            </p:extLst>
          </p:nvPr>
        </p:nvGraphicFramePr>
        <p:xfrm>
          <a:off x="914400" y="2590800"/>
          <a:ext cx="7772400" cy="3511764"/>
        </p:xfrm>
        <a:graphic>
          <a:graphicData uri="http://schemas.openxmlformats.org/drawingml/2006/table">
            <a:tbl>
              <a:tblPr>
                <a:tableStyleId>{5C22544A-7EE6-4342-B048-85BDC9FD1C3A}</a:tableStyleId>
              </a:tblPr>
              <a:tblGrid>
                <a:gridCol w="2980679">
                  <a:extLst>
                    <a:ext uri="{9D8B030D-6E8A-4147-A177-3AD203B41FA5}">
                      <a16:colId xmlns:a16="http://schemas.microsoft.com/office/drawing/2014/main" val="20000"/>
                    </a:ext>
                  </a:extLst>
                </a:gridCol>
                <a:gridCol w="2376996">
                  <a:extLst>
                    <a:ext uri="{9D8B030D-6E8A-4147-A177-3AD203B41FA5}">
                      <a16:colId xmlns:a16="http://schemas.microsoft.com/office/drawing/2014/main" val="20001"/>
                    </a:ext>
                  </a:extLst>
                </a:gridCol>
                <a:gridCol w="2414725">
                  <a:extLst>
                    <a:ext uri="{9D8B030D-6E8A-4147-A177-3AD203B41FA5}">
                      <a16:colId xmlns:a16="http://schemas.microsoft.com/office/drawing/2014/main" val="20002"/>
                    </a:ext>
                  </a:extLst>
                </a:gridCol>
              </a:tblGrid>
              <a:tr h="599225">
                <a:tc>
                  <a:txBody>
                    <a:bodyPr/>
                    <a:lstStyle/>
                    <a:p>
                      <a:pPr algn="ctr"/>
                      <a:r>
                        <a:rPr lang="en-US" b="1" dirty="0"/>
                        <a:t>Age Group</a:t>
                      </a:r>
                    </a:p>
                  </a:txBody>
                  <a:tcPr marL="66675" marR="66675" marT="66675" marB="66675" anchor="ctr"/>
                </a:tc>
                <a:tc>
                  <a:txBody>
                    <a:bodyPr/>
                    <a:lstStyle/>
                    <a:p>
                      <a:pPr algn="ctr"/>
                      <a:r>
                        <a:rPr lang="en-US" b="1" dirty="0"/>
                        <a:t>Total Discharges</a:t>
                      </a:r>
                    </a:p>
                  </a:txBody>
                  <a:tcPr marL="66675" marR="66675" marT="66675" marB="66675" anchor="ctr"/>
                </a:tc>
                <a:tc>
                  <a:txBody>
                    <a:bodyPr/>
                    <a:lstStyle/>
                    <a:p>
                      <a:pPr algn="ctr"/>
                      <a:r>
                        <a:rPr lang="en-US" b="1" dirty="0"/>
                        <a:t>Crude Rate per 10,000 population</a:t>
                      </a:r>
                    </a:p>
                  </a:txBody>
                  <a:tcPr marL="66675" marR="66675" marT="66675" marB="66675" anchor="ctr"/>
                </a:tc>
                <a:extLst>
                  <a:ext uri="{0D108BD9-81ED-4DB2-BD59-A6C34878D82A}">
                    <a16:rowId xmlns:a16="http://schemas.microsoft.com/office/drawing/2014/main" val="10000"/>
                  </a:ext>
                </a:extLst>
              </a:tr>
              <a:tr h="698710">
                <a:tc>
                  <a:txBody>
                    <a:bodyPr/>
                    <a:lstStyle/>
                    <a:p>
                      <a:r>
                        <a:rPr lang="en-US" b="1"/>
                        <a:t>Ages 0-4 </a:t>
                      </a:r>
                    </a:p>
                  </a:txBody>
                  <a:tcPr marL="66675" marR="66675" marT="66675" marB="66675" anchor="ctr"/>
                </a:tc>
                <a:tc>
                  <a:txBody>
                    <a:bodyPr/>
                    <a:lstStyle/>
                    <a:p>
                      <a:pPr algn="r"/>
                      <a:r>
                        <a:rPr lang="en-US" b="1" dirty="0"/>
                        <a:t>5,159</a:t>
                      </a:r>
                    </a:p>
                  </a:txBody>
                  <a:tcPr marL="66675" marR="66675" marT="66675" marB="66675" anchor="ctr"/>
                </a:tc>
                <a:tc>
                  <a:txBody>
                    <a:bodyPr/>
                    <a:lstStyle/>
                    <a:p>
                      <a:pPr algn="r"/>
                      <a:r>
                        <a:rPr lang="en-US" b="1" dirty="0"/>
                        <a:t>85.1</a:t>
                      </a:r>
                    </a:p>
                  </a:txBody>
                  <a:tcPr marL="66675" marR="66675" marT="66675" marB="66675" anchor="ctr"/>
                </a:tc>
                <a:extLst>
                  <a:ext uri="{0D108BD9-81ED-4DB2-BD59-A6C34878D82A}">
                    <a16:rowId xmlns:a16="http://schemas.microsoft.com/office/drawing/2014/main" val="10001"/>
                  </a:ext>
                </a:extLst>
              </a:tr>
              <a:tr h="698710">
                <a:tc>
                  <a:txBody>
                    <a:bodyPr/>
                    <a:lstStyle/>
                    <a:p>
                      <a:r>
                        <a:rPr lang="en-US" b="1"/>
                        <a:t>Ages 5-64</a:t>
                      </a:r>
                    </a:p>
                  </a:txBody>
                  <a:tcPr marL="66675" marR="66675" marT="66675" marB="66675" anchor="ctr"/>
                </a:tc>
                <a:tc>
                  <a:txBody>
                    <a:bodyPr/>
                    <a:lstStyle/>
                    <a:p>
                      <a:pPr algn="r"/>
                      <a:r>
                        <a:rPr lang="en-US" b="1"/>
                        <a:t>42,208</a:t>
                      </a:r>
                    </a:p>
                  </a:txBody>
                  <a:tcPr marL="66675" marR="66675" marT="66675" marB="66675" anchor="ctr"/>
                </a:tc>
                <a:tc>
                  <a:txBody>
                    <a:bodyPr/>
                    <a:lstStyle/>
                    <a:p>
                      <a:pPr algn="r"/>
                      <a:r>
                        <a:rPr lang="en-US" b="1" dirty="0"/>
                        <a:t>52.9</a:t>
                      </a:r>
                    </a:p>
                  </a:txBody>
                  <a:tcPr marL="66675" marR="66675" marT="66675" marB="66675" anchor="ctr"/>
                </a:tc>
                <a:extLst>
                  <a:ext uri="{0D108BD9-81ED-4DB2-BD59-A6C34878D82A}">
                    <a16:rowId xmlns:a16="http://schemas.microsoft.com/office/drawing/2014/main" val="10002"/>
                  </a:ext>
                </a:extLst>
              </a:tr>
              <a:tr h="698710">
                <a:tc>
                  <a:txBody>
                    <a:bodyPr/>
                    <a:lstStyle/>
                    <a:p>
                      <a:r>
                        <a:rPr lang="en-US" b="1"/>
                        <a:t>Ages 65+ </a:t>
                      </a:r>
                    </a:p>
                  </a:txBody>
                  <a:tcPr marL="66675" marR="66675" marT="66675" marB="66675" anchor="ctr"/>
                </a:tc>
                <a:tc>
                  <a:txBody>
                    <a:bodyPr/>
                    <a:lstStyle/>
                    <a:p>
                      <a:pPr algn="r"/>
                      <a:r>
                        <a:rPr lang="en-US" b="1"/>
                        <a:t>2,357</a:t>
                      </a:r>
                    </a:p>
                  </a:txBody>
                  <a:tcPr marL="66675" marR="66675" marT="66675" marB="66675" anchor="ctr"/>
                </a:tc>
                <a:tc>
                  <a:txBody>
                    <a:bodyPr/>
                    <a:lstStyle/>
                    <a:p>
                      <a:pPr algn="r"/>
                      <a:r>
                        <a:rPr lang="en-US" b="1" dirty="0"/>
                        <a:t>15.0</a:t>
                      </a:r>
                    </a:p>
                  </a:txBody>
                  <a:tcPr marL="66675" marR="66675" marT="66675" marB="66675" anchor="ctr"/>
                </a:tc>
                <a:extLst>
                  <a:ext uri="{0D108BD9-81ED-4DB2-BD59-A6C34878D82A}">
                    <a16:rowId xmlns:a16="http://schemas.microsoft.com/office/drawing/2014/main" val="10003"/>
                  </a:ext>
                </a:extLst>
              </a:tr>
              <a:tr h="733644">
                <a:tc>
                  <a:txBody>
                    <a:bodyPr/>
                    <a:lstStyle/>
                    <a:p>
                      <a:r>
                        <a:rPr lang="en-US" b="1"/>
                        <a:t>Total </a:t>
                      </a:r>
                    </a:p>
                  </a:txBody>
                  <a:tcPr marL="66675" marR="66675" marT="66675" marB="66675" anchor="ctr"/>
                </a:tc>
                <a:tc>
                  <a:txBody>
                    <a:bodyPr/>
                    <a:lstStyle/>
                    <a:p>
                      <a:pPr algn="r"/>
                      <a:r>
                        <a:rPr lang="en-US" b="1"/>
                        <a:t>49,724</a:t>
                      </a:r>
                    </a:p>
                  </a:txBody>
                  <a:tcPr marL="66675" marR="66675" marT="66675" marB="66675" anchor="ctr"/>
                </a:tc>
                <a:tc>
                  <a:txBody>
                    <a:bodyPr/>
                    <a:lstStyle/>
                    <a:p>
                      <a:pPr algn="r"/>
                      <a:r>
                        <a:rPr lang="en-US" b="1" dirty="0"/>
                        <a:t>49.0</a:t>
                      </a:r>
                    </a:p>
                  </a:txBody>
                  <a:tcPr marL="66675" marR="66675" marT="66675" marB="66675" anchor="ct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457200" y="533400"/>
            <a:ext cx="8229600" cy="1252728"/>
          </a:xfrm>
        </p:spPr>
        <p:txBody>
          <a:bodyPr>
            <a:normAutofit fontScale="90000"/>
          </a:bodyPr>
          <a:lstStyle/>
          <a:p>
            <a:r>
              <a:rPr lang="en-US" b="1" dirty="0">
                <a:solidFill>
                  <a:schemeClr val="tx1"/>
                </a:solidFill>
              </a:rPr>
              <a:t>NC Emergency Visits for Asthma </a:t>
            </a:r>
            <a:br>
              <a:rPr lang="en-US" b="1" dirty="0">
                <a:solidFill>
                  <a:schemeClr val="tx1"/>
                </a:solidFill>
              </a:rPr>
            </a:br>
            <a:r>
              <a:rPr lang="en-US" b="1" dirty="0">
                <a:solidFill>
                  <a:schemeClr val="tx1"/>
                </a:solidFill>
              </a:rPr>
              <a:t>(as a Primary Diagnosis) </a:t>
            </a:r>
            <a:br>
              <a:rPr lang="en-US" b="1" dirty="0">
                <a:solidFill>
                  <a:schemeClr val="tx1"/>
                </a:solidFill>
              </a:rPr>
            </a:br>
            <a:r>
              <a:rPr lang="en-US" b="1" dirty="0">
                <a:solidFill>
                  <a:schemeClr val="tx1"/>
                </a:solidFill>
              </a:rPr>
              <a:t>by Age Group, 2016</a:t>
            </a:r>
          </a:p>
        </p:txBody>
      </p:sp>
      <p:sp>
        <p:nvSpPr>
          <p:cNvPr id="5" name="TextBox 4"/>
          <p:cNvSpPr txBox="1"/>
          <p:nvPr/>
        </p:nvSpPr>
        <p:spPr>
          <a:xfrm>
            <a:off x="2362200" y="6125029"/>
            <a:ext cx="4742004" cy="276999"/>
          </a:xfrm>
          <a:prstGeom prst="rect">
            <a:avLst/>
          </a:prstGeom>
          <a:noFill/>
        </p:spPr>
        <p:txBody>
          <a:bodyPr wrap="none" rtlCol="0">
            <a:spAutoFit/>
          </a:bodyPr>
          <a:lstStyle/>
          <a:p>
            <a:pPr algn="ctr"/>
            <a:r>
              <a:rPr lang="en-US" sz="1200" dirty="0"/>
              <a:t>Source: State Center for Health Statistics Emergency Department Data</a:t>
            </a:r>
          </a:p>
        </p:txBody>
      </p:sp>
    </p:spTree>
    <p:extLst>
      <p:ext uri="{BB962C8B-B14F-4D97-AF65-F5344CB8AC3E}">
        <p14:creationId xmlns:p14="http://schemas.microsoft.com/office/powerpoint/2010/main" val="706621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D6088-072B-4EF1-866F-BC4906707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4064863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CCF8F2-AAFC-4F70-84DA-8164E2A637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146205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30340194"/>
              </p:ext>
            </p:extLst>
          </p:nvPr>
        </p:nvGraphicFramePr>
        <p:xfrm>
          <a:off x="914400" y="2590800"/>
          <a:ext cx="7772400" cy="3511764"/>
        </p:xfrm>
        <a:graphic>
          <a:graphicData uri="http://schemas.openxmlformats.org/drawingml/2006/table">
            <a:tbl>
              <a:tblPr>
                <a:tableStyleId>{5C22544A-7EE6-4342-B048-85BDC9FD1C3A}</a:tableStyleId>
              </a:tblPr>
              <a:tblGrid>
                <a:gridCol w="2980679">
                  <a:extLst>
                    <a:ext uri="{9D8B030D-6E8A-4147-A177-3AD203B41FA5}">
                      <a16:colId xmlns:a16="http://schemas.microsoft.com/office/drawing/2014/main" val="20000"/>
                    </a:ext>
                  </a:extLst>
                </a:gridCol>
                <a:gridCol w="2376996">
                  <a:extLst>
                    <a:ext uri="{9D8B030D-6E8A-4147-A177-3AD203B41FA5}">
                      <a16:colId xmlns:a16="http://schemas.microsoft.com/office/drawing/2014/main" val="20001"/>
                    </a:ext>
                  </a:extLst>
                </a:gridCol>
                <a:gridCol w="2414725">
                  <a:extLst>
                    <a:ext uri="{9D8B030D-6E8A-4147-A177-3AD203B41FA5}">
                      <a16:colId xmlns:a16="http://schemas.microsoft.com/office/drawing/2014/main" val="20002"/>
                    </a:ext>
                  </a:extLst>
                </a:gridCol>
              </a:tblGrid>
              <a:tr h="599225">
                <a:tc>
                  <a:txBody>
                    <a:bodyPr/>
                    <a:lstStyle/>
                    <a:p>
                      <a:pPr algn="ctr"/>
                      <a:r>
                        <a:rPr lang="en-US" b="1" dirty="0"/>
                        <a:t>Age Group</a:t>
                      </a:r>
                    </a:p>
                  </a:txBody>
                  <a:tcPr marL="66675" marR="66675" marT="66675" marB="66675" anchor="ctr"/>
                </a:tc>
                <a:tc>
                  <a:txBody>
                    <a:bodyPr/>
                    <a:lstStyle/>
                    <a:p>
                      <a:pPr algn="ctr"/>
                      <a:r>
                        <a:rPr lang="en-US" b="1" dirty="0"/>
                        <a:t>Total Discharges</a:t>
                      </a:r>
                    </a:p>
                  </a:txBody>
                  <a:tcPr marL="66675" marR="66675" marT="66675" marB="66675" anchor="ctr"/>
                </a:tc>
                <a:tc>
                  <a:txBody>
                    <a:bodyPr/>
                    <a:lstStyle/>
                    <a:p>
                      <a:pPr algn="ctr"/>
                      <a:r>
                        <a:rPr lang="en-US" b="1" dirty="0"/>
                        <a:t>Crude Rate per 10,000 population</a:t>
                      </a:r>
                    </a:p>
                  </a:txBody>
                  <a:tcPr marL="66675" marR="66675" marT="66675" marB="66675" anchor="ctr"/>
                </a:tc>
                <a:extLst>
                  <a:ext uri="{0D108BD9-81ED-4DB2-BD59-A6C34878D82A}">
                    <a16:rowId xmlns:a16="http://schemas.microsoft.com/office/drawing/2014/main" val="10000"/>
                  </a:ext>
                </a:extLst>
              </a:tr>
              <a:tr h="698710">
                <a:tc>
                  <a:txBody>
                    <a:bodyPr/>
                    <a:lstStyle/>
                    <a:p>
                      <a:r>
                        <a:rPr lang="en-US" b="1"/>
                        <a:t>Ages 0-4 </a:t>
                      </a:r>
                    </a:p>
                  </a:txBody>
                  <a:tcPr marL="66675" marR="66675" marT="66675" marB="66675" anchor="ctr"/>
                </a:tc>
                <a:tc>
                  <a:txBody>
                    <a:bodyPr/>
                    <a:lstStyle/>
                    <a:p>
                      <a:pPr algn="r"/>
                      <a:r>
                        <a:rPr lang="en-US" b="1" dirty="0"/>
                        <a:t>4,629</a:t>
                      </a:r>
                    </a:p>
                  </a:txBody>
                  <a:tcPr marL="66675" marR="66675" marT="66675" marB="66675" anchor="ctr"/>
                </a:tc>
                <a:tc>
                  <a:txBody>
                    <a:bodyPr/>
                    <a:lstStyle/>
                    <a:p>
                      <a:pPr algn="r"/>
                      <a:r>
                        <a:rPr lang="en-US" b="1"/>
                        <a:t>75.9</a:t>
                      </a:r>
                    </a:p>
                  </a:txBody>
                  <a:tcPr marL="66675" marR="66675" marT="66675" marB="66675" anchor="ctr"/>
                </a:tc>
                <a:extLst>
                  <a:ext uri="{0D108BD9-81ED-4DB2-BD59-A6C34878D82A}">
                    <a16:rowId xmlns:a16="http://schemas.microsoft.com/office/drawing/2014/main" val="10001"/>
                  </a:ext>
                </a:extLst>
              </a:tr>
              <a:tr h="698710">
                <a:tc>
                  <a:txBody>
                    <a:bodyPr/>
                    <a:lstStyle/>
                    <a:p>
                      <a:r>
                        <a:rPr lang="en-US" b="1"/>
                        <a:t>Ages 5-64</a:t>
                      </a:r>
                    </a:p>
                  </a:txBody>
                  <a:tcPr marL="66675" marR="66675" marT="66675" marB="66675" anchor="ctr"/>
                </a:tc>
                <a:tc>
                  <a:txBody>
                    <a:bodyPr/>
                    <a:lstStyle/>
                    <a:p>
                      <a:pPr algn="r"/>
                      <a:r>
                        <a:rPr lang="en-US" b="1" dirty="0"/>
                        <a:t>40,267</a:t>
                      </a:r>
                    </a:p>
                  </a:txBody>
                  <a:tcPr marL="66675" marR="66675" marT="66675" marB="66675" anchor="ctr"/>
                </a:tc>
                <a:tc>
                  <a:txBody>
                    <a:bodyPr/>
                    <a:lstStyle/>
                    <a:p>
                      <a:pPr algn="r"/>
                      <a:r>
                        <a:rPr lang="en-US" b="1" dirty="0"/>
                        <a:t>50.1</a:t>
                      </a:r>
                    </a:p>
                  </a:txBody>
                  <a:tcPr marL="66675" marR="66675" marT="66675" marB="66675" anchor="ctr"/>
                </a:tc>
                <a:extLst>
                  <a:ext uri="{0D108BD9-81ED-4DB2-BD59-A6C34878D82A}">
                    <a16:rowId xmlns:a16="http://schemas.microsoft.com/office/drawing/2014/main" val="10002"/>
                  </a:ext>
                </a:extLst>
              </a:tr>
              <a:tr h="698710">
                <a:tc>
                  <a:txBody>
                    <a:bodyPr/>
                    <a:lstStyle/>
                    <a:p>
                      <a:r>
                        <a:rPr lang="en-US" b="1"/>
                        <a:t>Ages 65+ </a:t>
                      </a:r>
                    </a:p>
                  </a:txBody>
                  <a:tcPr marL="66675" marR="66675" marT="66675" marB="66675" anchor="ctr"/>
                </a:tc>
                <a:tc>
                  <a:txBody>
                    <a:bodyPr/>
                    <a:lstStyle/>
                    <a:p>
                      <a:pPr algn="r"/>
                      <a:r>
                        <a:rPr lang="en-US" b="1"/>
                        <a:t>2,503</a:t>
                      </a:r>
                    </a:p>
                  </a:txBody>
                  <a:tcPr marL="66675" marR="66675" marT="66675" marB="66675" anchor="ctr"/>
                </a:tc>
                <a:tc>
                  <a:txBody>
                    <a:bodyPr/>
                    <a:lstStyle/>
                    <a:p>
                      <a:pPr algn="r"/>
                      <a:r>
                        <a:rPr lang="en-US" b="1" dirty="0"/>
                        <a:t>15.4</a:t>
                      </a:r>
                    </a:p>
                  </a:txBody>
                  <a:tcPr marL="66675" marR="66675" marT="66675" marB="66675" anchor="ctr"/>
                </a:tc>
                <a:extLst>
                  <a:ext uri="{0D108BD9-81ED-4DB2-BD59-A6C34878D82A}">
                    <a16:rowId xmlns:a16="http://schemas.microsoft.com/office/drawing/2014/main" val="10003"/>
                  </a:ext>
                </a:extLst>
              </a:tr>
              <a:tr h="733644">
                <a:tc>
                  <a:txBody>
                    <a:bodyPr/>
                    <a:lstStyle/>
                    <a:p>
                      <a:r>
                        <a:rPr lang="en-US" b="1"/>
                        <a:t>Total </a:t>
                      </a:r>
                    </a:p>
                  </a:txBody>
                  <a:tcPr marL="66675" marR="66675" marT="66675" marB="66675" anchor="ctr"/>
                </a:tc>
                <a:tc>
                  <a:txBody>
                    <a:bodyPr/>
                    <a:lstStyle/>
                    <a:p>
                      <a:pPr algn="r"/>
                      <a:r>
                        <a:rPr lang="en-US" b="1"/>
                        <a:t>47,399</a:t>
                      </a:r>
                    </a:p>
                  </a:txBody>
                  <a:tcPr marL="66675" marR="66675" marT="66675" marB="66675" anchor="ctr"/>
                </a:tc>
                <a:tc>
                  <a:txBody>
                    <a:bodyPr/>
                    <a:lstStyle/>
                    <a:p>
                      <a:pPr algn="r"/>
                      <a:r>
                        <a:rPr lang="en-US" b="1" dirty="0"/>
                        <a:t>46.1</a:t>
                      </a:r>
                    </a:p>
                  </a:txBody>
                  <a:tcPr marL="66675" marR="66675" marT="66675" marB="66675" anchor="ct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457200" y="533400"/>
            <a:ext cx="8229600" cy="1252728"/>
          </a:xfrm>
        </p:spPr>
        <p:txBody>
          <a:bodyPr>
            <a:normAutofit fontScale="90000"/>
          </a:bodyPr>
          <a:lstStyle/>
          <a:p>
            <a:r>
              <a:rPr lang="en-US" b="1" dirty="0">
                <a:solidFill>
                  <a:schemeClr val="tx1"/>
                </a:solidFill>
              </a:rPr>
              <a:t>NC Emergency Visits for Asthma </a:t>
            </a:r>
            <a:br>
              <a:rPr lang="en-US" b="1" dirty="0">
                <a:solidFill>
                  <a:schemeClr val="tx1"/>
                </a:solidFill>
              </a:rPr>
            </a:br>
            <a:r>
              <a:rPr lang="en-US" b="1" dirty="0">
                <a:solidFill>
                  <a:schemeClr val="tx1"/>
                </a:solidFill>
              </a:rPr>
              <a:t>(as a Primary Diagnosis) </a:t>
            </a:r>
            <a:br>
              <a:rPr lang="en-US" b="1" dirty="0">
                <a:solidFill>
                  <a:schemeClr val="tx1"/>
                </a:solidFill>
              </a:rPr>
            </a:br>
            <a:r>
              <a:rPr lang="en-US" b="1" dirty="0">
                <a:solidFill>
                  <a:schemeClr val="tx1"/>
                </a:solidFill>
              </a:rPr>
              <a:t>by Age Group, 2017</a:t>
            </a:r>
          </a:p>
        </p:txBody>
      </p:sp>
      <p:sp>
        <p:nvSpPr>
          <p:cNvPr id="5" name="TextBox 4"/>
          <p:cNvSpPr txBox="1"/>
          <p:nvPr/>
        </p:nvSpPr>
        <p:spPr>
          <a:xfrm>
            <a:off x="2362200" y="6125029"/>
            <a:ext cx="4742004" cy="276999"/>
          </a:xfrm>
          <a:prstGeom prst="rect">
            <a:avLst/>
          </a:prstGeom>
          <a:noFill/>
        </p:spPr>
        <p:txBody>
          <a:bodyPr wrap="none" rtlCol="0">
            <a:spAutoFit/>
          </a:bodyPr>
          <a:lstStyle/>
          <a:p>
            <a:pPr algn="ctr"/>
            <a:r>
              <a:rPr lang="en-US" sz="1200" dirty="0"/>
              <a:t>Source: State Center for Health Statistics Emergency Department Data</a:t>
            </a:r>
          </a:p>
        </p:txBody>
      </p:sp>
    </p:spTree>
    <p:extLst>
      <p:ext uri="{BB962C8B-B14F-4D97-AF65-F5344CB8AC3E}">
        <p14:creationId xmlns:p14="http://schemas.microsoft.com/office/powerpoint/2010/main" val="925408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283AAA-6FD4-4774-A8FF-46207B90FF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1150999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A3058-8D23-4BA4-B398-BCA9AE54B5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2050199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5757672"/>
          </a:xfrm>
        </p:spPr>
        <p:txBody>
          <a:bodyPr/>
          <a:lstStyle/>
          <a:p>
            <a:br>
              <a:rPr lang="en-US" b="1" dirty="0">
                <a:solidFill>
                  <a:schemeClr val="tx1"/>
                </a:solidFill>
              </a:rPr>
            </a:br>
            <a:r>
              <a:rPr lang="en-US" b="1" dirty="0">
                <a:solidFill>
                  <a:schemeClr val="tx1"/>
                </a:solidFill>
              </a:rPr>
              <a:t>Asthma &amp; </a:t>
            </a:r>
            <a:br>
              <a:rPr lang="en-US" b="1" dirty="0">
                <a:solidFill>
                  <a:schemeClr val="tx1"/>
                </a:solidFill>
              </a:rPr>
            </a:br>
            <a:r>
              <a:rPr lang="en-US" b="1" dirty="0">
                <a:solidFill>
                  <a:schemeClr val="tx1"/>
                </a:solidFill>
              </a:rPr>
              <a:t>NC Children</a:t>
            </a:r>
          </a:p>
        </p:txBody>
      </p:sp>
    </p:spTree>
    <p:extLst>
      <p:ext uri="{BB962C8B-B14F-4D97-AF65-F5344CB8AC3E}">
        <p14:creationId xmlns:p14="http://schemas.microsoft.com/office/powerpoint/2010/main" val="2185414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90701529"/>
              </p:ext>
            </p:extLst>
          </p:nvPr>
        </p:nvGraphicFramePr>
        <p:xfrm>
          <a:off x="457197" y="2133602"/>
          <a:ext cx="8229602" cy="4191000"/>
        </p:xfrm>
        <a:graphic>
          <a:graphicData uri="http://schemas.openxmlformats.org/drawingml/2006/table">
            <a:tbl>
              <a:tblPr>
                <a:tableStyleId>{5C22544A-7EE6-4342-B048-85BDC9FD1C3A}</a:tableStyleId>
              </a:tblPr>
              <a:tblGrid>
                <a:gridCol w="4060895">
                  <a:extLst>
                    <a:ext uri="{9D8B030D-6E8A-4147-A177-3AD203B41FA5}">
                      <a16:colId xmlns:a16="http://schemas.microsoft.com/office/drawing/2014/main" val="20000"/>
                    </a:ext>
                  </a:extLst>
                </a:gridCol>
                <a:gridCol w="1724982">
                  <a:extLst>
                    <a:ext uri="{9D8B030D-6E8A-4147-A177-3AD203B41FA5}">
                      <a16:colId xmlns:a16="http://schemas.microsoft.com/office/drawing/2014/main" val="20001"/>
                    </a:ext>
                  </a:extLst>
                </a:gridCol>
                <a:gridCol w="2443725">
                  <a:extLst>
                    <a:ext uri="{9D8B030D-6E8A-4147-A177-3AD203B41FA5}">
                      <a16:colId xmlns:a16="http://schemas.microsoft.com/office/drawing/2014/main" val="20002"/>
                    </a:ext>
                  </a:extLst>
                </a:gridCol>
              </a:tblGrid>
              <a:tr h="718357">
                <a:tc>
                  <a:txBody>
                    <a:bodyPr/>
                    <a:lstStyle/>
                    <a:p>
                      <a:pPr algn="l" fontAlgn="b"/>
                      <a:r>
                        <a:rPr lang="en-US" sz="2000" b="1" u="none" strike="noStrike" dirty="0">
                          <a:effectLst/>
                        </a:rPr>
                        <a:t> </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Ever Asthma</a:t>
                      </a:r>
                      <a:endParaRPr lang="en-US" sz="2000" b="1" i="0" u="none" strike="noStrike" dirty="0">
                        <a:solidFill>
                          <a:srgbClr val="000000"/>
                        </a:solidFill>
                        <a:effectLst/>
                        <a:latin typeface="Calibri"/>
                      </a:endParaRPr>
                    </a:p>
                  </a:txBody>
                  <a:tcPr marL="9525" marR="9525" marT="9525" marB="0"/>
                </a:tc>
                <a:tc>
                  <a:txBody>
                    <a:bodyPr/>
                    <a:lstStyle/>
                    <a:p>
                      <a:pPr algn="ctr" fontAlgn="b"/>
                      <a:r>
                        <a:rPr lang="en-US" sz="2000" b="1" u="none" strike="noStrike" dirty="0">
                          <a:effectLst/>
                        </a:rPr>
                        <a:t>Current Asthma</a:t>
                      </a:r>
                      <a:endParaRPr lang="en-US" sz="2000" b="1" i="0" u="none" strike="noStrike" dirty="0">
                        <a:solidFill>
                          <a:srgbClr val="000000"/>
                        </a:solidFill>
                        <a:effectLst/>
                        <a:latin typeface="Calibri"/>
                      </a:endParaRPr>
                    </a:p>
                  </a:txBody>
                  <a:tcPr marL="9525" marR="9525" marT="9525" marB="0"/>
                </a:tc>
                <a:extLst>
                  <a:ext uri="{0D108BD9-81ED-4DB2-BD59-A6C34878D82A}">
                    <a16:rowId xmlns:a16="http://schemas.microsoft.com/office/drawing/2014/main" val="10000"/>
                  </a:ext>
                </a:extLst>
              </a:tr>
              <a:tr h="350418">
                <a:tc>
                  <a:txBody>
                    <a:bodyPr/>
                    <a:lstStyle/>
                    <a:p>
                      <a:pPr algn="l" fontAlgn="b"/>
                      <a:r>
                        <a:rPr lang="en-US" sz="2000" b="1" u="none" strike="noStrike" dirty="0">
                          <a:effectLst/>
                        </a:rPr>
                        <a:t>Total</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i="0" u="none" strike="noStrike" dirty="0">
                          <a:solidFill>
                            <a:srgbClr val="000000"/>
                          </a:solidFill>
                          <a:effectLst/>
                          <a:latin typeface="+mn-lt"/>
                        </a:rPr>
                        <a:t>15.1%</a:t>
                      </a:r>
                    </a:p>
                  </a:txBody>
                  <a:tcPr marL="0" marR="0" marT="0" marB="0" anchor="b"/>
                </a:tc>
                <a:tc>
                  <a:txBody>
                    <a:bodyPr/>
                    <a:lstStyle/>
                    <a:p>
                      <a:pPr algn="ctr" fontAlgn="b"/>
                      <a:r>
                        <a:rPr lang="en-US" sz="2000" b="1" i="0" u="none" strike="noStrike" dirty="0">
                          <a:solidFill>
                            <a:srgbClr val="000000"/>
                          </a:solidFill>
                          <a:effectLst/>
                          <a:latin typeface="+mn-lt"/>
                        </a:rPr>
                        <a:t>8.2%</a:t>
                      </a:r>
                    </a:p>
                  </a:txBody>
                  <a:tcPr marL="0" marR="0" marT="0" marB="0" anchor="b"/>
                </a:tc>
                <a:extLst>
                  <a:ext uri="{0D108BD9-81ED-4DB2-BD59-A6C34878D82A}">
                    <a16:rowId xmlns:a16="http://schemas.microsoft.com/office/drawing/2014/main" val="10001"/>
                  </a:ext>
                </a:extLst>
              </a:tr>
              <a:tr h="325889">
                <a:tc>
                  <a:txBody>
                    <a:bodyPr/>
                    <a:lstStyle/>
                    <a:p>
                      <a:pPr algn="l" fontAlgn="b"/>
                      <a:r>
                        <a:rPr lang="en-US" sz="2000" b="1" u="none" strike="noStrike" dirty="0">
                          <a:effectLst/>
                        </a:rPr>
                        <a:t> </a:t>
                      </a:r>
                      <a:endParaRPr lang="en-US" sz="2000" b="1" i="0" u="none" strike="noStrike" dirty="0">
                        <a:solidFill>
                          <a:srgbClr val="000000"/>
                        </a:solidFill>
                        <a:effectLst/>
                        <a:latin typeface="Calibri"/>
                      </a:endParaRPr>
                    </a:p>
                  </a:txBody>
                  <a:tcPr marL="9525" marR="9525" marT="9525" marB="0" anchor="b"/>
                </a:tc>
                <a:tc>
                  <a:txBody>
                    <a:bodyPr/>
                    <a:lstStyle/>
                    <a:p>
                      <a:pPr algn="ctr" fontAlgn="ctr"/>
                      <a:r>
                        <a:rPr lang="en-US" sz="2000" b="1" i="0" u="none" strike="noStrike" dirty="0">
                          <a:solidFill>
                            <a:srgbClr val="000000"/>
                          </a:solidFill>
                          <a:effectLst/>
                          <a:latin typeface="+mn-lt"/>
                        </a:rPr>
                        <a:t> </a:t>
                      </a:r>
                    </a:p>
                  </a:txBody>
                  <a:tcPr marL="0" marR="0" marT="0" marB="0" anchor="ctr"/>
                </a:tc>
                <a:tc>
                  <a:txBody>
                    <a:bodyPr/>
                    <a:lstStyle/>
                    <a:p>
                      <a:pPr algn="ctr" fontAlgn="ctr"/>
                      <a:r>
                        <a:rPr lang="en-US" sz="2000" b="1" i="0" u="none" strike="noStrike" dirty="0">
                          <a:solidFill>
                            <a:srgbClr val="000000"/>
                          </a:solidFill>
                          <a:effectLst/>
                          <a:latin typeface="+mn-lt"/>
                        </a:rPr>
                        <a:t> </a:t>
                      </a:r>
                    </a:p>
                  </a:txBody>
                  <a:tcPr marL="0" marR="0" marT="0" marB="0" anchor="ctr"/>
                </a:tc>
                <a:extLst>
                  <a:ext uri="{0D108BD9-81ED-4DB2-BD59-A6C34878D82A}">
                    <a16:rowId xmlns:a16="http://schemas.microsoft.com/office/drawing/2014/main" val="10002"/>
                  </a:ext>
                </a:extLst>
              </a:tr>
              <a:tr h="350418">
                <a:tc>
                  <a:txBody>
                    <a:bodyPr/>
                    <a:lstStyle/>
                    <a:p>
                      <a:pPr algn="l" fontAlgn="b"/>
                      <a:r>
                        <a:rPr lang="en-US" sz="2000" b="1" u="none" strike="noStrike" dirty="0">
                          <a:effectLst/>
                        </a:rPr>
                        <a:t>Male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i="0" u="none" strike="noStrike" dirty="0">
                          <a:solidFill>
                            <a:srgbClr val="000000"/>
                          </a:solidFill>
                          <a:effectLst/>
                          <a:latin typeface="+mn-lt"/>
                        </a:rPr>
                        <a:t>18.4%</a:t>
                      </a:r>
                    </a:p>
                  </a:txBody>
                  <a:tcPr marL="0" marR="0" marT="0" marB="0" anchor="b"/>
                </a:tc>
                <a:tc>
                  <a:txBody>
                    <a:bodyPr/>
                    <a:lstStyle/>
                    <a:p>
                      <a:pPr algn="ctr" fontAlgn="b"/>
                      <a:r>
                        <a:rPr lang="en-US" sz="2000" b="1" i="0" u="none" strike="noStrike" dirty="0">
                          <a:solidFill>
                            <a:srgbClr val="000000"/>
                          </a:solidFill>
                          <a:effectLst/>
                          <a:latin typeface="+mn-lt"/>
                        </a:rPr>
                        <a:t>8.4%</a:t>
                      </a:r>
                    </a:p>
                  </a:txBody>
                  <a:tcPr marL="0" marR="0" marT="0" marB="0" anchor="b"/>
                </a:tc>
                <a:extLst>
                  <a:ext uri="{0D108BD9-81ED-4DB2-BD59-A6C34878D82A}">
                    <a16:rowId xmlns:a16="http://schemas.microsoft.com/office/drawing/2014/main" val="10003"/>
                  </a:ext>
                </a:extLst>
              </a:tr>
              <a:tr h="350418">
                <a:tc>
                  <a:txBody>
                    <a:bodyPr/>
                    <a:lstStyle/>
                    <a:p>
                      <a:pPr algn="l" fontAlgn="b"/>
                      <a:r>
                        <a:rPr lang="en-US" sz="2000" b="1" u="none" strike="noStrike" dirty="0">
                          <a:effectLst/>
                        </a:rPr>
                        <a:t>Female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i="0" u="none" strike="noStrike" dirty="0">
                          <a:solidFill>
                            <a:srgbClr val="000000"/>
                          </a:solidFill>
                          <a:effectLst/>
                          <a:latin typeface="+mn-lt"/>
                        </a:rPr>
                        <a:t>12.0%</a:t>
                      </a:r>
                    </a:p>
                  </a:txBody>
                  <a:tcPr marL="0" marR="0" marT="0" marB="0" anchor="b"/>
                </a:tc>
                <a:tc>
                  <a:txBody>
                    <a:bodyPr/>
                    <a:lstStyle/>
                    <a:p>
                      <a:pPr algn="ctr" fontAlgn="b"/>
                      <a:r>
                        <a:rPr lang="en-US" sz="2000" b="1" i="0" u="none" strike="noStrike" dirty="0">
                          <a:solidFill>
                            <a:srgbClr val="000000"/>
                          </a:solidFill>
                          <a:effectLst/>
                          <a:latin typeface="+mn-lt"/>
                        </a:rPr>
                        <a:t>8.1%</a:t>
                      </a:r>
                    </a:p>
                  </a:txBody>
                  <a:tcPr marL="0" marR="0" marT="0" marB="0" anchor="b"/>
                </a:tc>
                <a:extLst>
                  <a:ext uri="{0D108BD9-81ED-4DB2-BD59-A6C34878D82A}">
                    <a16:rowId xmlns:a16="http://schemas.microsoft.com/office/drawing/2014/main" val="10004"/>
                  </a:ext>
                </a:extLst>
              </a:tr>
              <a:tr h="325889">
                <a:tc>
                  <a:txBody>
                    <a:bodyPr/>
                    <a:lstStyle/>
                    <a:p>
                      <a:pPr algn="l" fontAlgn="b"/>
                      <a:r>
                        <a:rPr lang="en-US" sz="2000" b="1" u="none" strike="noStrike" dirty="0">
                          <a:effectLst/>
                        </a:rPr>
                        <a:t> </a:t>
                      </a:r>
                      <a:endParaRPr lang="en-US" sz="2000" b="1" i="0" u="none" strike="noStrike" dirty="0">
                        <a:solidFill>
                          <a:srgbClr val="000000"/>
                        </a:solidFill>
                        <a:effectLst/>
                        <a:latin typeface="Calibri"/>
                      </a:endParaRPr>
                    </a:p>
                  </a:txBody>
                  <a:tcPr marL="9525" marR="9525" marT="9525" marB="0" anchor="b"/>
                </a:tc>
                <a:tc>
                  <a:txBody>
                    <a:bodyPr/>
                    <a:lstStyle/>
                    <a:p>
                      <a:pPr algn="ctr" fontAlgn="ctr"/>
                      <a:r>
                        <a:rPr lang="en-US" sz="2000" b="1" i="0" u="none" strike="noStrike" dirty="0">
                          <a:solidFill>
                            <a:srgbClr val="000000"/>
                          </a:solidFill>
                          <a:effectLst/>
                          <a:latin typeface="+mn-lt"/>
                        </a:rPr>
                        <a:t> </a:t>
                      </a:r>
                    </a:p>
                  </a:txBody>
                  <a:tcPr marL="0" marR="0" marT="0" marB="0" anchor="ctr"/>
                </a:tc>
                <a:tc>
                  <a:txBody>
                    <a:bodyPr/>
                    <a:lstStyle/>
                    <a:p>
                      <a:pPr algn="ctr" fontAlgn="ctr"/>
                      <a:r>
                        <a:rPr lang="en-US" sz="2000" b="1" i="0" u="none" strike="noStrike" dirty="0">
                          <a:solidFill>
                            <a:srgbClr val="000000"/>
                          </a:solidFill>
                          <a:effectLst/>
                          <a:latin typeface="+mn-lt"/>
                        </a:rPr>
                        <a:t> </a:t>
                      </a:r>
                    </a:p>
                  </a:txBody>
                  <a:tcPr marL="0" marR="0" marT="0" marB="0" anchor="ctr"/>
                </a:tc>
                <a:extLst>
                  <a:ext uri="{0D108BD9-81ED-4DB2-BD59-A6C34878D82A}">
                    <a16:rowId xmlns:a16="http://schemas.microsoft.com/office/drawing/2014/main" val="10005"/>
                  </a:ext>
                </a:extLst>
              </a:tr>
              <a:tr h="350418">
                <a:tc>
                  <a:txBody>
                    <a:bodyPr/>
                    <a:lstStyle/>
                    <a:p>
                      <a:pPr algn="l" fontAlgn="b"/>
                      <a:r>
                        <a:rPr lang="en-US" sz="2000" b="1" u="none" strike="noStrike" dirty="0">
                          <a:effectLst/>
                        </a:rPr>
                        <a:t>White</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i="0" u="none" strike="noStrike" dirty="0">
                          <a:solidFill>
                            <a:srgbClr val="000000"/>
                          </a:solidFill>
                          <a:effectLst/>
                          <a:latin typeface="+mn-lt"/>
                        </a:rPr>
                        <a:t>13.0%</a:t>
                      </a:r>
                    </a:p>
                  </a:txBody>
                  <a:tcPr marL="0" marR="0" marT="0" marB="0" anchor="b"/>
                </a:tc>
                <a:tc>
                  <a:txBody>
                    <a:bodyPr/>
                    <a:lstStyle/>
                    <a:p>
                      <a:pPr algn="ctr" fontAlgn="b"/>
                      <a:r>
                        <a:rPr lang="en-US" sz="2000" b="1" i="0" u="none" strike="noStrike" dirty="0">
                          <a:solidFill>
                            <a:srgbClr val="000000"/>
                          </a:solidFill>
                          <a:effectLst/>
                          <a:latin typeface="+mn-lt"/>
                        </a:rPr>
                        <a:t>5.8%</a:t>
                      </a:r>
                    </a:p>
                  </a:txBody>
                  <a:tcPr marL="0" marR="0" marT="0" marB="0" anchor="b"/>
                </a:tc>
                <a:extLst>
                  <a:ext uri="{0D108BD9-81ED-4DB2-BD59-A6C34878D82A}">
                    <a16:rowId xmlns:a16="http://schemas.microsoft.com/office/drawing/2014/main" val="10006"/>
                  </a:ext>
                </a:extLst>
              </a:tr>
              <a:tr h="350418">
                <a:tc>
                  <a:txBody>
                    <a:bodyPr/>
                    <a:lstStyle/>
                    <a:p>
                      <a:pPr algn="l" fontAlgn="b"/>
                      <a:r>
                        <a:rPr lang="en-US" sz="2000" b="1" u="none" strike="noStrike" dirty="0">
                          <a:effectLst/>
                        </a:rPr>
                        <a:t>African</a:t>
                      </a:r>
                      <a:r>
                        <a:rPr lang="en-US" sz="2000" b="1" u="none" strike="noStrike" baseline="0" dirty="0">
                          <a:effectLst/>
                        </a:rPr>
                        <a:t> </a:t>
                      </a:r>
                      <a:r>
                        <a:rPr lang="en-US" sz="2000" b="1" u="none" strike="noStrike" dirty="0">
                          <a:effectLst/>
                        </a:rPr>
                        <a:t>American/Black</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i="0" u="none" strike="noStrike" dirty="0">
                          <a:solidFill>
                            <a:srgbClr val="000000"/>
                          </a:solidFill>
                          <a:effectLst/>
                          <a:latin typeface="+mn-lt"/>
                        </a:rPr>
                        <a:t>14.7%</a:t>
                      </a:r>
                    </a:p>
                  </a:txBody>
                  <a:tcPr marL="0" marR="0" marT="0" marB="0" anchor="b"/>
                </a:tc>
                <a:tc>
                  <a:txBody>
                    <a:bodyPr/>
                    <a:lstStyle/>
                    <a:p>
                      <a:pPr algn="ctr" fontAlgn="b"/>
                      <a:r>
                        <a:rPr lang="en-US" sz="2000" b="1" i="0" u="none" strike="noStrike" dirty="0">
                          <a:solidFill>
                            <a:srgbClr val="000000"/>
                          </a:solidFill>
                          <a:effectLst/>
                          <a:latin typeface="+mn-lt"/>
                        </a:rPr>
                        <a:t>12.2%</a:t>
                      </a:r>
                    </a:p>
                  </a:txBody>
                  <a:tcPr marL="0" marR="0" marT="0" marB="0" anchor="b"/>
                </a:tc>
                <a:extLst>
                  <a:ext uri="{0D108BD9-81ED-4DB2-BD59-A6C34878D82A}">
                    <a16:rowId xmlns:a16="http://schemas.microsoft.com/office/drawing/2014/main" val="10007"/>
                  </a:ext>
                </a:extLst>
              </a:tr>
              <a:tr h="350418">
                <a:tc>
                  <a:txBody>
                    <a:bodyPr/>
                    <a:lstStyle/>
                    <a:p>
                      <a:pPr algn="l" fontAlgn="b"/>
                      <a:r>
                        <a:rPr lang="en-US" sz="2000" b="1" u="none" strike="noStrike" dirty="0">
                          <a:effectLst/>
                        </a:rPr>
                        <a:t>Other Minorities</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i="0" u="none" strike="noStrike" dirty="0">
                          <a:solidFill>
                            <a:srgbClr val="000000"/>
                          </a:solidFill>
                          <a:effectLst/>
                          <a:latin typeface="+mn-lt"/>
                        </a:rPr>
                        <a:t>13.2%</a:t>
                      </a:r>
                    </a:p>
                  </a:txBody>
                  <a:tcPr marL="0" marR="0" marT="0" marB="0" anchor="b"/>
                </a:tc>
                <a:extLst>
                  <a:ext uri="{0D108BD9-81ED-4DB2-BD59-A6C34878D82A}">
                    <a16:rowId xmlns:a16="http://schemas.microsoft.com/office/drawing/2014/main" val="10008"/>
                  </a:ext>
                </a:extLst>
              </a:tr>
              <a:tr h="367939">
                <a:tc>
                  <a:txBody>
                    <a:bodyPr/>
                    <a:lstStyle/>
                    <a:p>
                      <a:pPr algn="l" fontAlgn="b"/>
                      <a:r>
                        <a:rPr lang="en-US" sz="2000" b="1" u="none" strike="noStrike" dirty="0">
                          <a:effectLst/>
                        </a:rPr>
                        <a:t>Hispanic</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a:t>
                      </a:r>
                      <a:endParaRPr lang="en-US" sz="2000" b="1" i="0" u="none" strike="noStrike" dirty="0">
                        <a:solidFill>
                          <a:srgbClr val="000000"/>
                        </a:solidFill>
                        <a:effectLst/>
                        <a:latin typeface="Calibri"/>
                      </a:endParaRPr>
                    </a:p>
                  </a:txBody>
                  <a:tcPr marL="9525" marR="9525" marT="9525" marB="0" anchor="b"/>
                </a:tc>
                <a:tc>
                  <a:txBody>
                    <a:bodyPr/>
                    <a:lstStyle/>
                    <a:p>
                      <a:pPr algn="ctr" fontAlgn="b"/>
                      <a:r>
                        <a:rPr lang="en-US" sz="2000" b="1" u="none" strike="noStrike" dirty="0">
                          <a:effectLst/>
                        </a:rPr>
                        <a:t>*</a:t>
                      </a:r>
                      <a:endParaRPr lang="en-US" sz="20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r h="350418">
                <a:tc gridSpan="3">
                  <a:txBody>
                    <a:bodyPr/>
                    <a:lstStyle/>
                    <a:p>
                      <a:pPr algn="l" fontAlgn="b"/>
                      <a:r>
                        <a:rPr lang="en-US" sz="900" b="1" u="none" strike="noStrike" dirty="0">
                          <a:effectLst/>
                        </a:rPr>
                        <a:t>* Statistically unreliable estimate.</a:t>
                      </a:r>
                      <a:endParaRPr lang="en-US" sz="900" b="1" i="1"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4" name="Title 2"/>
          <p:cNvSpPr>
            <a:spLocks noGrp="1"/>
          </p:cNvSpPr>
          <p:nvPr>
            <p:ph type="title"/>
          </p:nvPr>
        </p:nvSpPr>
        <p:spPr/>
        <p:txBody>
          <a:bodyPr>
            <a:normAutofit fontScale="90000"/>
          </a:bodyPr>
          <a:lstStyle/>
          <a:p>
            <a:pPr fontAlgn="ctr"/>
            <a:r>
              <a:rPr lang="en-US" b="1" dirty="0">
                <a:solidFill>
                  <a:schemeClr val="tx1"/>
                </a:solidFill>
              </a:rPr>
              <a:t>Prevalence of Asthma </a:t>
            </a:r>
            <a:br>
              <a:rPr lang="en-US" b="1" dirty="0">
                <a:solidFill>
                  <a:schemeClr val="tx1"/>
                </a:solidFill>
              </a:rPr>
            </a:br>
            <a:r>
              <a:rPr lang="en-US" b="1" dirty="0">
                <a:solidFill>
                  <a:schemeClr val="tx1"/>
                </a:solidFill>
              </a:rPr>
              <a:t>Among NC Children, 2016-17</a:t>
            </a:r>
            <a:endParaRPr lang="en-US" b="1" dirty="0">
              <a:solidFill>
                <a:schemeClr val="tx1"/>
              </a:solidFill>
              <a:latin typeface="Tahoma"/>
            </a:endParaRPr>
          </a:p>
        </p:txBody>
      </p:sp>
      <p:sp>
        <p:nvSpPr>
          <p:cNvPr id="6" name="TextBox 5"/>
          <p:cNvSpPr txBox="1"/>
          <p:nvPr/>
        </p:nvSpPr>
        <p:spPr>
          <a:xfrm>
            <a:off x="2209800" y="6470134"/>
            <a:ext cx="5312673" cy="276999"/>
          </a:xfrm>
          <a:prstGeom prst="rect">
            <a:avLst/>
          </a:prstGeom>
          <a:noFill/>
        </p:spPr>
        <p:txBody>
          <a:bodyPr wrap="none" rtlCol="0">
            <a:spAutoFit/>
          </a:bodyPr>
          <a:lstStyle/>
          <a:p>
            <a:r>
              <a:rPr lang="en-US" sz="1200" dirty="0"/>
              <a:t>Source: North Carolina Child Health Assessment Monitoring Program (CHAMP) </a:t>
            </a:r>
          </a:p>
        </p:txBody>
      </p:sp>
    </p:spTree>
    <p:extLst>
      <p:ext uri="{BB962C8B-B14F-4D97-AF65-F5344CB8AC3E}">
        <p14:creationId xmlns:p14="http://schemas.microsoft.com/office/powerpoint/2010/main" val="25267170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600200"/>
          </a:xfrm>
        </p:spPr>
        <p:txBody>
          <a:bodyPr>
            <a:normAutofit fontScale="90000"/>
          </a:bodyPr>
          <a:lstStyle/>
          <a:p>
            <a:r>
              <a:rPr lang="en-US" b="1" dirty="0">
                <a:solidFill>
                  <a:schemeClr val="tx1"/>
                </a:solidFill>
              </a:rPr>
              <a:t>Most Common Chronic Health Conditions Reported to </a:t>
            </a:r>
            <a:br>
              <a:rPr lang="en-US" b="1" dirty="0">
                <a:solidFill>
                  <a:schemeClr val="tx1"/>
                </a:solidFill>
              </a:rPr>
            </a:br>
            <a:r>
              <a:rPr lang="en-US" b="1" dirty="0">
                <a:solidFill>
                  <a:schemeClr val="tx1"/>
                </a:solidFill>
              </a:rPr>
              <a:t>School Nurses, 2016-17</a:t>
            </a:r>
          </a:p>
        </p:txBody>
      </p:sp>
      <p:sp>
        <p:nvSpPr>
          <p:cNvPr id="2" name="Content Placeholder 1">
            <a:extLst>
              <a:ext uri="{FF2B5EF4-FFF2-40B4-BE49-F238E27FC236}">
                <a16:creationId xmlns:a16="http://schemas.microsoft.com/office/drawing/2014/main" id="{45090B91-74AA-4269-B7B0-FCA3D0ABB77B}"/>
              </a:ext>
            </a:extLst>
          </p:cNvPr>
          <p:cNvSpPr>
            <a:spLocks noGrp="1"/>
          </p:cNvSpPr>
          <p:nvPr>
            <p:ph idx="1"/>
          </p:nvPr>
        </p:nvSpPr>
        <p:spPr/>
        <p:txBody>
          <a:bodyPr/>
          <a:lstStyle/>
          <a:p>
            <a:endParaRPr lang="en-US"/>
          </a:p>
        </p:txBody>
      </p:sp>
      <p:graphicFrame>
        <p:nvGraphicFramePr>
          <p:cNvPr id="5" name="Chart 4">
            <a:extLst>
              <a:ext uri="{FF2B5EF4-FFF2-40B4-BE49-F238E27FC236}">
                <a16:creationId xmlns:a16="http://schemas.microsoft.com/office/drawing/2014/main" id="{A07B698A-31CE-4BAF-BF76-73E2CF4B27AB}"/>
              </a:ext>
            </a:extLst>
          </p:cNvPr>
          <p:cNvGraphicFramePr>
            <a:graphicFrameLocks/>
          </p:cNvGraphicFramePr>
          <p:nvPr>
            <p:extLst>
              <p:ext uri="{D42A27DB-BD31-4B8C-83A1-F6EECF244321}">
                <p14:modId xmlns:p14="http://schemas.microsoft.com/office/powerpoint/2010/main" val="1156726026"/>
              </p:ext>
            </p:extLst>
          </p:nvPr>
        </p:nvGraphicFramePr>
        <p:xfrm>
          <a:off x="457200" y="2362200"/>
          <a:ext cx="8229600" cy="43312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737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C6B1A-A401-47B3-BC3B-A68C814972B6}"/>
              </a:ext>
            </a:extLst>
          </p:cNvPr>
          <p:cNvSpPr>
            <a:spLocks noGrp="1"/>
          </p:cNvSpPr>
          <p:nvPr>
            <p:ph idx="1"/>
          </p:nvPr>
        </p:nvSpPr>
        <p:spPr>
          <a:xfrm>
            <a:off x="872067" y="2675467"/>
            <a:ext cx="7408333" cy="3450696"/>
          </a:xfrm>
        </p:spPr>
        <p:txBody>
          <a:bodyPr/>
          <a:lstStyle/>
          <a:p>
            <a:endParaRPr lang="en-US" dirty="0"/>
          </a:p>
        </p:txBody>
      </p:sp>
      <p:pic>
        <p:nvPicPr>
          <p:cNvPr id="4" name="Picture 3">
            <a:extLst>
              <a:ext uri="{FF2B5EF4-FFF2-40B4-BE49-F238E27FC236}">
                <a16:creationId xmlns:a16="http://schemas.microsoft.com/office/drawing/2014/main" id="{E43D95BB-9CF7-44B8-A35B-E7E8A4031726}"/>
              </a:ext>
            </a:extLst>
          </p:cNvPr>
          <p:cNvPicPr>
            <a:picLocks noChangeAspect="1"/>
          </p:cNvPicPr>
          <p:nvPr/>
        </p:nvPicPr>
        <p:blipFill>
          <a:blip r:embed="rId3"/>
          <a:stretch>
            <a:fillRect/>
          </a:stretch>
        </p:blipFill>
        <p:spPr>
          <a:xfrm>
            <a:off x="140937" y="0"/>
            <a:ext cx="8862126" cy="6858000"/>
          </a:xfrm>
          <a:prstGeom prst="rect">
            <a:avLst/>
          </a:prstGeom>
        </p:spPr>
      </p:pic>
    </p:spTree>
    <p:extLst>
      <p:ext uri="{BB962C8B-B14F-4D97-AF65-F5344CB8AC3E}">
        <p14:creationId xmlns:p14="http://schemas.microsoft.com/office/powerpoint/2010/main" val="620957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a:solidFill>
                  <a:schemeClr val="tx1"/>
                </a:solidFill>
              </a:rPr>
              <a:t>School Nurse Asthma </a:t>
            </a:r>
            <a:br>
              <a:rPr lang="en-US" b="1" dirty="0">
                <a:solidFill>
                  <a:schemeClr val="tx1"/>
                </a:solidFill>
              </a:rPr>
            </a:br>
            <a:r>
              <a:rPr lang="en-US" b="1" dirty="0">
                <a:solidFill>
                  <a:schemeClr val="tx1"/>
                </a:solidFill>
              </a:rPr>
              <a:t>Case Management</a:t>
            </a:r>
            <a:endParaRPr lang="en-US" dirty="0"/>
          </a:p>
        </p:txBody>
      </p:sp>
      <p:sp>
        <p:nvSpPr>
          <p:cNvPr id="5" name="TextBox 4"/>
          <p:cNvSpPr txBox="1"/>
          <p:nvPr/>
        </p:nvSpPr>
        <p:spPr>
          <a:xfrm>
            <a:off x="2624191" y="5575061"/>
            <a:ext cx="3895618" cy="276999"/>
          </a:xfrm>
          <a:prstGeom prst="rect">
            <a:avLst/>
          </a:prstGeom>
          <a:noFill/>
        </p:spPr>
        <p:txBody>
          <a:bodyPr wrap="none" rtlCol="0">
            <a:spAutoFit/>
          </a:bodyPr>
          <a:lstStyle/>
          <a:p>
            <a:r>
              <a:rPr lang="en-US" sz="1200" i="1" dirty="0"/>
              <a:t>Source: 2015-2016 NC Annual School Health Services Report</a:t>
            </a:r>
            <a:endParaRPr lang="en-US" sz="1200" dirty="0"/>
          </a:p>
        </p:txBody>
      </p:sp>
      <p:pic>
        <p:nvPicPr>
          <p:cNvPr id="7" name="Picture 6">
            <a:extLst>
              <a:ext uri="{FF2B5EF4-FFF2-40B4-BE49-F238E27FC236}">
                <a16:creationId xmlns:a16="http://schemas.microsoft.com/office/drawing/2014/main" id="{CC45C1AD-4B8B-4926-B7BE-C1E2675317CD}"/>
              </a:ext>
            </a:extLst>
          </p:cNvPr>
          <p:cNvPicPr>
            <a:picLocks noChangeAspect="1"/>
          </p:cNvPicPr>
          <p:nvPr/>
        </p:nvPicPr>
        <p:blipFill>
          <a:blip r:embed="rId3"/>
          <a:stretch>
            <a:fillRect/>
          </a:stretch>
        </p:blipFill>
        <p:spPr>
          <a:xfrm>
            <a:off x="457200" y="2667000"/>
            <a:ext cx="8229600" cy="2871847"/>
          </a:xfrm>
          <a:prstGeom prst="rect">
            <a:avLst/>
          </a:prstGeom>
        </p:spPr>
      </p:pic>
    </p:spTree>
    <p:extLst>
      <p:ext uri="{BB962C8B-B14F-4D97-AF65-F5344CB8AC3E}">
        <p14:creationId xmlns:p14="http://schemas.microsoft.com/office/powerpoint/2010/main" val="937726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286000"/>
            <a:ext cx="7408333" cy="4297363"/>
          </a:xfrm>
        </p:spPr>
        <p:txBody>
          <a:bodyPr>
            <a:normAutofit lnSpcReduction="10000"/>
          </a:bodyPr>
          <a:lstStyle/>
          <a:p>
            <a:r>
              <a:rPr lang="en-US" dirty="0"/>
              <a:t>Farnaz Chowdhury</a:t>
            </a:r>
          </a:p>
          <a:p>
            <a:r>
              <a:rPr lang="en-US" dirty="0"/>
              <a:t>N.C. Department of Health &amp; Human Services</a:t>
            </a:r>
          </a:p>
          <a:p>
            <a:r>
              <a:rPr lang="en-US" dirty="0"/>
              <a:t>Statistician, State Center for Health Statistics-Division of Public Health </a:t>
            </a:r>
          </a:p>
          <a:p>
            <a:r>
              <a:rPr lang="en-US" dirty="0"/>
              <a:t>222 North Dawson Street </a:t>
            </a:r>
          </a:p>
          <a:p>
            <a:r>
              <a:rPr lang="en-US" dirty="0"/>
              <a:t>Raleigh, NC 27603-1392</a:t>
            </a:r>
          </a:p>
          <a:p>
            <a:r>
              <a:rPr lang="en-US" dirty="0"/>
              <a:t>Phone: 919-715-0554</a:t>
            </a:r>
          </a:p>
          <a:p>
            <a:r>
              <a:rPr lang="en-US" dirty="0"/>
              <a:t>Fax: 919-733-8485</a:t>
            </a:r>
          </a:p>
          <a:p>
            <a:r>
              <a:rPr lang="en-US" u="sng" dirty="0">
                <a:hlinkClick r:id="rId2"/>
              </a:rPr>
              <a:t>farnaz.h.chowdhury@dhhs.nc.gov</a:t>
            </a:r>
            <a:endParaRPr lang="en-US" u="sng" dirty="0"/>
          </a:p>
          <a:p>
            <a:r>
              <a:rPr lang="en-US" u="sng" dirty="0">
                <a:hlinkClick r:id="rId3"/>
              </a:rPr>
              <a:t>www.schs.state.nc.us</a:t>
            </a:r>
            <a:endParaRPr lang="en-US" dirty="0"/>
          </a:p>
          <a:p>
            <a:endParaRPr lang="en-US" dirty="0"/>
          </a:p>
        </p:txBody>
      </p:sp>
      <p:sp>
        <p:nvSpPr>
          <p:cNvPr id="3" name="Title 2"/>
          <p:cNvSpPr>
            <a:spLocks noGrp="1"/>
          </p:cNvSpPr>
          <p:nvPr>
            <p:ph type="title"/>
          </p:nvPr>
        </p:nvSpPr>
        <p:spPr/>
        <p:txBody>
          <a:bodyPr>
            <a:normAutofit/>
          </a:bodyPr>
          <a:lstStyle/>
          <a:p>
            <a:r>
              <a:rPr lang="en-US" b="1" dirty="0">
                <a:solidFill>
                  <a:schemeClr val="tx1"/>
                </a:solidFill>
              </a:rPr>
              <a:t>Contact Information </a:t>
            </a:r>
          </a:p>
        </p:txBody>
      </p:sp>
    </p:spTree>
    <p:extLst>
      <p:ext uri="{BB962C8B-B14F-4D97-AF65-F5344CB8AC3E}">
        <p14:creationId xmlns:p14="http://schemas.microsoft.com/office/powerpoint/2010/main" val="2125762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62878-09ED-4468-9BCF-8470549BD3F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91893B8-68E4-433B-8735-D0C56EA07DD6}"/>
              </a:ext>
            </a:extLst>
          </p:cNvPr>
          <p:cNvPicPr>
            <a:picLocks noChangeAspect="1"/>
          </p:cNvPicPr>
          <p:nvPr/>
        </p:nvPicPr>
        <p:blipFill>
          <a:blip r:embed="rId3"/>
          <a:stretch>
            <a:fillRect/>
          </a:stretch>
        </p:blipFill>
        <p:spPr>
          <a:xfrm>
            <a:off x="46416" y="0"/>
            <a:ext cx="9051168" cy="6858000"/>
          </a:xfrm>
          <a:prstGeom prst="rect">
            <a:avLst/>
          </a:prstGeom>
        </p:spPr>
      </p:pic>
    </p:spTree>
    <p:extLst>
      <p:ext uri="{BB962C8B-B14F-4D97-AF65-F5344CB8AC3E}">
        <p14:creationId xmlns:p14="http://schemas.microsoft.com/office/powerpoint/2010/main" val="1962242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EC51A-3E47-4325-A0BC-143DA8FFE5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73038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F3D92E-4C0E-48FB-8DA2-E5CB13EF8E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40455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ADC113-E47C-49F6-8338-25DE061EB4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144449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39D843-A594-4ADB-92E1-D15EAF11F6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extLst>
      <p:ext uri="{BB962C8B-B14F-4D97-AF65-F5344CB8AC3E}">
        <p14:creationId xmlns:p14="http://schemas.microsoft.com/office/powerpoint/2010/main" val="3420911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3381</TotalTime>
  <Words>1790</Words>
  <Application>Microsoft Office PowerPoint</Application>
  <PresentationFormat>On-screen Show (4:3)</PresentationFormat>
  <Paragraphs>221</Paragraphs>
  <Slides>41</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Calibri</vt:lpstr>
      <vt:lpstr>Candara</vt:lpstr>
      <vt:lpstr>Symbol</vt:lpstr>
      <vt:lpstr>Tahoma</vt:lpstr>
      <vt:lpstr>Waveform</vt:lpstr>
      <vt:lpstr>North Carolina Asthma Statistics: Nothing to Wheeze At</vt:lpstr>
      <vt:lpstr>Adult Asthma  Prevalence</vt:lpstr>
      <vt:lpstr>2016 Adult Asthma Prevalence, Current &amp; Lifetime: U.S. &amp; N.C.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Asthma Hospitalizations</vt:lpstr>
      <vt:lpstr>2016 NC Resident Inpatient Hospitalizations for Asthma* </vt:lpstr>
      <vt:lpstr>PowerPoint Presentation</vt:lpstr>
      <vt:lpstr>PowerPoint Presentation</vt:lpstr>
      <vt:lpstr>2017 NC Resident Inpatient Hospitalizations for Asthma* </vt:lpstr>
      <vt:lpstr>PowerPoint Presentation</vt:lpstr>
      <vt:lpstr>PowerPoint Presentation</vt:lpstr>
      <vt:lpstr>Asthma Mortality</vt:lpstr>
      <vt:lpstr>2016 NC Resident Deaths Due to Asthma* </vt:lpstr>
      <vt:lpstr>2017 NC Resident Deaths Due to Asthma* </vt:lpstr>
      <vt:lpstr>Emergency Department  Visits for Asthma</vt:lpstr>
      <vt:lpstr>NC Emergency Visits for Asthma  (as a Primary Diagnosis)  by Age Group, 2016</vt:lpstr>
      <vt:lpstr>PowerPoint Presentation</vt:lpstr>
      <vt:lpstr>PowerPoint Presentation</vt:lpstr>
      <vt:lpstr>NC Emergency Visits for Asthma  (as a Primary Diagnosis)  by Age Group, 2017</vt:lpstr>
      <vt:lpstr>PowerPoint Presentation</vt:lpstr>
      <vt:lpstr>PowerPoint Presentation</vt:lpstr>
      <vt:lpstr> Asthma &amp;  NC Children</vt:lpstr>
      <vt:lpstr>Prevalence of Asthma  Among NC Children, 2016-17</vt:lpstr>
      <vt:lpstr>Most Common Chronic Health Conditions Reported to  School Nurses, 2016-17</vt:lpstr>
      <vt:lpstr>School Nurse Asthma  Case Management</vt:lpstr>
      <vt:lpstr>Contact Information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A. Jones-Vessey</dc:creator>
  <cp:lastModifiedBy>Staples, Ann</cp:lastModifiedBy>
  <cp:revision>167</cp:revision>
  <cp:lastPrinted>2019-01-16T14:54:19Z</cp:lastPrinted>
  <dcterms:created xsi:type="dcterms:W3CDTF">2015-04-30T18:43:03Z</dcterms:created>
  <dcterms:modified xsi:type="dcterms:W3CDTF">2019-01-16T21:45:39Z</dcterms:modified>
</cp:coreProperties>
</file>